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120" y="-51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10/9/2014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10/9/2014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8" name="Rectangle 7"/>
          <p:cNvSpPr/>
          <p:nvPr userDrawn="1"/>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10/9/2014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10/9/2014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10/9/2014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10/9/2014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10/9/2014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10/9/2014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4D94136C-8742-45B2-AF27-D93DF72833A9}" type="datetimeFigureOut">
              <a:rPr lang="en-US" dirty="0"/>
              <a:t>10/9/2014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10/9/2014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10/9/2014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10/9/2014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mrs.org/university-chapters-petition/" TargetMode="External"/><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mailto:smiley@mrs.org?subject=Petition%20to%20Organize%20an%20MRS%20University%20Chapter" TargetMode="External"/><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hyperlink" Target="http://www.mrs.org/university-chapters/" TargetMode="External"/><Relationship Id="rId4" Type="http://schemas.openxmlformats.org/officeDocument/2006/relationships/hyperlink" Target="mailto:smiley@mrs.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itle 1"/>
          <p:cNvSpPr>
            <a:spLocks noGrp="1"/>
          </p:cNvSpPr>
          <p:nvPr>
            <p:ph type="ctrTitle"/>
          </p:nvPr>
        </p:nvSpPr>
        <p:spPr>
          <a:xfrm>
            <a:off x="1069984" y="131144"/>
            <a:ext cx="10058400" cy="3566160"/>
          </a:xfrm>
        </p:spPr>
        <p:txBody>
          <a:bodyPr>
            <a:normAutofit/>
          </a:bodyPr>
          <a:lstStyle/>
          <a:p>
            <a:r>
              <a:rPr lang="it-IT" sz="4800" dirty="0" smtClean="0"/>
              <a:t/>
            </a:r>
            <a:br>
              <a:rPr lang="it-IT" sz="4800" dirty="0" smtClean="0"/>
            </a:br>
            <a:r>
              <a:rPr lang="it-IT" dirty="0" smtClean="0"/>
              <a:t>MRS University Chapters</a:t>
            </a:r>
            <a:r>
              <a:rPr lang="it-IT" sz="4800" dirty="0" smtClean="0"/>
              <a:t/>
            </a:r>
            <a:br>
              <a:rPr lang="it-IT" sz="4800" dirty="0" smtClean="0"/>
            </a:br>
            <a:r>
              <a:rPr lang="it-IT" sz="3600" dirty="0" smtClean="0"/>
              <a:t>Cinque Semplici Passi</a:t>
            </a:r>
            <a:endParaRPr lang="en-US" sz="3600" dirty="0"/>
          </a:p>
        </p:txBody>
      </p:sp>
      <p:sp>
        <p:nvSpPr>
          <p:cNvPr id="18" name="Subtitle 2"/>
          <p:cNvSpPr>
            <a:spLocks noGrp="1"/>
          </p:cNvSpPr>
          <p:nvPr>
            <p:ph type="subTitle" idx="1"/>
          </p:nvPr>
        </p:nvSpPr>
        <p:spPr>
          <a:xfrm>
            <a:off x="1113699" y="4114420"/>
            <a:ext cx="10058400" cy="1143000"/>
          </a:xfrm>
        </p:spPr>
        <p:txBody>
          <a:bodyPr>
            <a:normAutofit/>
          </a:bodyPr>
          <a:lstStyle/>
          <a:p>
            <a:r>
              <a:rPr lang="en-US" sz="2600" dirty="0" smtClean="0">
                <a:solidFill>
                  <a:schemeClr val="tx1">
                    <a:lumMod val="75000"/>
                    <a:lumOff val="25000"/>
                  </a:schemeClr>
                </a:solidFill>
              </a:rPr>
              <a:t>MATERIALS RESEARCH SOCIETY</a:t>
            </a:r>
            <a:endParaRPr lang="en-US" sz="2600" dirty="0">
              <a:solidFill>
                <a:schemeClr val="tx1">
                  <a:lumMod val="75000"/>
                  <a:lumOff val="25000"/>
                </a:schemeClr>
              </a:solidFill>
            </a:endParaRPr>
          </a:p>
        </p:txBody>
      </p:sp>
      <p:cxnSp>
        <p:nvCxnSpPr>
          <p:cNvPr id="19" name="Straight Connector 18"/>
          <p:cNvCxnSpPr/>
          <p:nvPr/>
        </p:nvCxnSpPr>
        <p:spPr>
          <a:xfrm>
            <a:off x="1207658" y="3824776"/>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78079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0843" y="356519"/>
            <a:ext cx="10058400" cy="1450757"/>
          </a:xfrm>
        </p:spPr>
        <p:txBody>
          <a:bodyPr>
            <a:normAutofit/>
          </a:bodyPr>
          <a:lstStyle/>
          <a:p>
            <a:r>
              <a:rPr lang="it-IT" sz="4000" dirty="0" smtClean="0"/>
              <a:t>MRS </a:t>
            </a:r>
            <a:r>
              <a:rPr lang="it-IT" sz="4000" dirty="0" smtClean="0"/>
              <a:t>University Chapters </a:t>
            </a:r>
            <a:r>
              <a:rPr lang="it-IT" sz="4000" dirty="0" smtClean="0"/>
              <a:t>– </a:t>
            </a:r>
            <a:r>
              <a:rPr lang="it-IT" sz="4000" dirty="0" smtClean="0"/>
              <a:t>Cinque Semplici Passi</a:t>
            </a:r>
            <a:r>
              <a:rPr lang="it-IT" sz="4000" dirty="0" smtClean="0"/>
              <a:t>:</a:t>
            </a:r>
            <a:endParaRPr lang="en-US" sz="4000" dirty="0"/>
          </a:p>
        </p:txBody>
      </p:sp>
      <p:sp>
        <p:nvSpPr>
          <p:cNvPr id="3" name="Rectangle 2"/>
          <p:cNvSpPr/>
          <p:nvPr/>
        </p:nvSpPr>
        <p:spPr>
          <a:xfrm>
            <a:off x="590843" y="1973992"/>
            <a:ext cx="10403555" cy="4537781"/>
          </a:xfrm>
          <a:prstGeom prst="rect">
            <a:avLst/>
          </a:prstGeom>
        </p:spPr>
        <p:txBody>
          <a:bodyPr wrap="square">
            <a:spAutoFit/>
          </a:bodyPr>
          <a:lstStyle/>
          <a:p>
            <a:pPr marL="342900" indent="-342900">
              <a:lnSpc>
                <a:spcPct val="107000"/>
              </a:lnSpc>
              <a:tabLst>
                <a:tab pos="457200" algn="l"/>
              </a:tabLst>
            </a:pPr>
            <a:r>
              <a:rPr lang="en-US" b="1" dirty="0" smtClean="0">
                <a:latin typeface="Calibri" panose="020F0502020204030204" pitchFamily="34" charset="0"/>
                <a:ea typeface="Times New Roman" panose="02020603050405020304" pitchFamily="18" charset="0"/>
                <a:cs typeface="Arial" panose="020B0604020202020204" pitchFamily="34" charset="0"/>
              </a:rPr>
              <a:t>1. </a:t>
            </a:r>
            <a:r>
              <a:rPr lang="en-US" b="1" dirty="0" err="1" smtClean="0">
                <a:latin typeface="Calibri" panose="020F0502020204030204" pitchFamily="34" charset="0"/>
                <a:ea typeface="Times New Roman" panose="02020603050405020304" pitchFamily="18" charset="0"/>
                <a:cs typeface="Arial" panose="020B0604020202020204" pitchFamily="34" charset="0"/>
              </a:rPr>
              <a:t>Reclutamento</a:t>
            </a:r>
            <a:r>
              <a:rPr lang="en-US" b="1" dirty="0" smtClean="0">
                <a:latin typeface="Calibri" panose="020F0502020204030204" pitchFamily="34" charset="0"/>
                <a:ea typeface="Times New Roman" panose="02020603050405020304" pitchFamily="18" charset="0"/>
                <a:cs typeface="Arial" panose="020B0604020202020204" pitchFamily="34" charset="0"/>
              </a:rPr>
              <a:t> </a:t>
            </a:r>
            <a:r>
              <a:rPr lang="en-US" b="1" dirty="0" err="1">
                <a:latin typeface="Calibri" panose="020F0502020204030204" pitchFamily="34" charset="0"/>
                <a:ea typeface="Times New Roman" panose="02020603050405020304" pitchFamily="18" charset="0"/>
                <a:cs typeface="Arial" panose="020B0604020202020204" pitchFamily="34" charset="0"/>
              </a:rPr>
              <a:t>degli</a:t>
            </a:r>
            <a:r>
              <a:rPr lang="en-US" b="1" dirty="0">
                <a:latin typeface="Calibri" panose="020F0502020204030204" pitchFamily="34" charset="0"/>
                <a:ea typeface="Times New Roman" panose="02020603050405020304" pitchFamily="18" charset="0"/>
                <a:cs typeface="Arial" panose="020B0604020202020204" pitchFamily="34" charset="0"/>
              </a:rPr>
              <a:t> </a:t>
            </a:r>
            <a:r>
              <a:rPr lang="en-US" b="1" dirty="0" err="1" smtClean="0">
                <a:latin typeface="Calibri" panose="020F0502020204030204" pitchFamily="34" charset="0"/>
                <a:ea typeface="Times New Roman" panose="02020603050405020304" pitchFamily="18" charset="0"/>
                <a:cs typeface="Arial" panose="020B0604020202020204" pitchFamily="34" charset="0"/>
              </a:rPr>
              <a:t>affiliati</a:t>
            </a:r>
            <a:endParaRPr lang="en-US" dirty="0" smtClean="0">
              <a:latin typeface="Calibri" panose="020F0502020204030204" pitchFamily="34" charset="0"/>
              <a:ea typeface="Times New Roman" panose="02020603050405020304" pitchFamily="18" charset="0"/>
              <a:cs typeface="Times New Roman" panose="02020603050405020304" pitchFamily="18" charset="0"/>
            </a:endParaRPr>
          </a:p>
          <a:p>
            <a:pPr marL="342900" indent="-342900">
              <a:lnSpc>
                <a:spcPct val="107000"/>
              </a:lnSpc>
              <a:tabLst>
                <a:tab pos="457200" algn="l"/>
              </a:tabLst>
            </a:pPr>
            <a:r>
              <a:rPr lang="it-IT" dirty="0" smtClean="0">
                <a:latin typeface="Calibri" panose="020F0502020204030204" pitchFamily="34" charset="0"/>
                <a:ea typeface="Times New Roman" panose="02020603050405020304" pitchFamily="18" charset="0"/>
                <a:cs typeface="Arial" panose="020B0604020202020204" pitchFamily="34" charset="0"/>
              </a:rPr>
              <a:t>       È </a:t>
            </a:r>
            <a:r>
              <a:rPr lang="it-IT" dirty="0">
                <a:latin typeface="Calibri" panose="020F0502020204030204" pitchFamily="34" charset="0"/>
                <a:ea typeface="Times New Roman" panose="02020603050405020304" pitchFamily="18" charset="0"/>
                <a:cs typeface="Arial" panose="020B0604020202020204" pitchFamily="34" charset="0"/>
              </a:rPr>
              <a:t>importante reclutare studenti coinvolti non solo nella scienza dei materiali ma anche in campi ad essa collegati. Questo aiuterà ad aumentare il numero dei partecipanti ma anche e soprattutto a creare le basi per un’attività della divisione più robusta ed interdisciplinare. L’MRS può fornire assistenza in questa fase fornendo una lista degli attuali affiliati all’MRS che fanno parte della vostra università</a:t>
            </a:r>
            <a:r>
              <a:rPr lang="it-IT" dirty="0" smtClean="0">
                <a:latin typeface="Calibri" panose="020F0502020204030204" pitchFamily="34" charset="0"/>
                <a:ea typeface="Times New Roman" panose="02020603050405020304" pitchFamily="18" charset="0"/>
                <a:cs typeface="Arial" panose="020B0604020202020204" pitchFamily="34" charset="0"/>
              </a:rPr>
              <a:t>. Presso </a:t>
            </a:r>
            <a:r>
              <a:rPr lang="it-IT" dirty="0">
                <a:latin typeface="Calibri" panose="020F0502020204030204" pitchFamily="34" charset="0"/>
                <a:ea typeface="Times New Roman" panose="02020603050405020304" pitchFamily="18" charset="0"/>
                <a:cs typeface="Arial" panose="020B0604020202020204" pitchFamily="34" charset="0"/>
              </a:rPr>
              <a:t>la vostra università sono inoltre disponibili le liste degli studenti di Chimica, Fisica, Scienza dei Materiali, Ingegneria e di altri campi disciplinari relazionati allo studio dei materiali. Consultatele</a:t>
            </a:r>
            <a:r>
              <a:rPr lang="pt-BR" dirty="0">
                <a:latin typeface="Calibri" panose="020F0502020204030204" pitchFamily="34" charset="0"/>
                <a:ea typeface="Times New Roman" panose="02020603050405020304" pitchFamily="18" charset="0"/>
                <a:cs typeface="Arial" panose="020B0604020202020204" pitchFamily="34" charset="0"/>
              </a:rPr>
              <a:t> per</a:t>
            </a:r>
            <a:r>
              <a:rPr lang="it-IT" dirty="0">
                <a:latin typeface="Calibri" panose="020F0502020204030204" pitchFamily="34" charset="0"/>
                <a:ea typeface="Times New Roman" panose="02020603050405020304" pitchFamily="18" charset="0"/>
                <a:cs typeface="Arial" panose="020B0604020202020204" pitchFamily="34" charset="0"/>
              </a:rPr>
              <a:t> il reclutamento</a:t>
            </a:r>
            <a:r>
              <a:rPr lang="pt-BR" dirty="0">
                <a:latin typeface="Calibri" panose="020F0502020204030204" pitchFamily="34" charset="0"/>
                <a:ea typeface="Times New Roman" panose="02020603050405020304" pitchFamily="18" charset="0"/>
                <a:cs typeface="Arial" panose="020B0604020202020204" pitchFamily="34" charset="0"/>
              </a:rPr>
              <a:t>. </a:t>
            </a:r>
            <a:r>
              <a:rPr lang="it-IT" dirty="0">
                <a:latin typeface="Calibri" panose="020F0502020204030204" pitchFamily="34" charset="0"/>
                <a:ea typeface="Times New Roman" panose="02020603050405020304" pitchFamily="18" charset="0"/>
                <a:cs typeface="Arial" panose="020B0604020202020204" pitchFamily="34" charset="0"/>
              </a:rPr>
              <a:t>E siate sicuri di promuovere la vostra divisione in tutti gli eventi di una qualche rilevanza – seminari, workshops, escursioni e anche durante eventi sociali.</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600075">
              <a:lnSpc>
                <a:spcPct val="107000"/>
              </a:lnSpc>
            </a:pPr>
            <a:r>
              <a:rPr lang="es-ES" dirty="0">
                <a:latin typeface="Calibri" panose="020F0502020204030204" pitchFamily="34" charset="0"/>
                <a:ea typeface="Times New Roman" panose="02020603050405020304" pitchFamily="18" charset="0"/>
                <a:cs typeface="Arial" panose="020B0604020202020204" pitchFamily="34"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tabLst>
                <a:tab pos="457200" algn="l"/>
              </a:tabLst>
            </a:pPr>
            <a:r>
              <a:rPr lang="it-IT" b="1" dirty="0" smtClean="0">
                <a:latin typeface="Calibri" panose="020F0502020204030204" pitchFamily="34" charset="0"/>
                <a:ea typeface="Times New Roman" panose="02020603050405020304" pitchFamily="18" charset="0"/>
                <a:cs typeface="Arial" panose="020B0604020202020204" pitchFamily="34" charset="0"/>
              </a:rPr>
              <a:t>2. Scrivi </a:t>
            </a:r>
            <a:r>
              <a:rPr lang="it-IT" b="1" dirty="0">
                <a:latin typeface="Calibri" panose="020F0502020204030204" pitchFamily="34" charset="0"/>
                <a:ea typeface="Times New Roman" panose="02020603050405020304" pitchFamily="18" charset="0"/>
                <a:cs typeface="Arial" panose="020B0604020202020204" pitchFamily="34" charset="0"/>
              </a:rPr>
              <a:t>una breve “Petizione per organizzare un </a:t>
            </a:r>
            <a:r>
              <a:rPr lang="it-IT" b="1" i="1" dirty="0">
                <a:latin typeface="Calibri" panose="020F0502020204030204" pitchFamily="34" charset="0"/>
                <a:ea typeface="Times New Roman" panose="02020603050405020304" pitchFamily="18" charset="0"/>
                <a:cs typeface="Arial" panose="020B0604020202020204" pitchFamily="34" charset="0"/>
              </a:rPr>
              <a:t>MRS </a:t>
            </a:r>
            <a:r>
              <a:rPr lang="it-IT" b="1" i="1" dirty="0" err="1">
                <a:latin typeface="Calibri" panose="020F0502020204030204" pitchFamily="34" charset="0"/>
                <a:ea typeface="Times New Roman" panose="02020603050405020304" pitchFamily="18" charset="0"/>
                <a:cs typeface="Arial" panose="020B0604020202020204" pitchFamily="34" charset="0"/>
              </a:rPr>
              <a:t>University</a:t>
            </a:r>
            <a:r>
              <a:rPr lang="it-IT" b="1" i="1" dirty="0">
                <a:latin typeface="Calibri" panose="020F0502020204030204" pitchFamily="34" charset="0"/>
                <a:ea typeface="Times New Roman" panose="02020603050405020304" pitchFamily="18" charset="0"/>
                <a:cs typeface="Arial" panose="020B0604020202020204" pitchFamily="34" charset="0"/>
              </a:rPr>
              <a:t> </a:t>
            </a:r>
            <a:r>
              <a:rPr lang="it-IT" b="1" i="1" dirty="0" err="1" smtClean="0">
                <a:latin typeface="Calibri" panose="020F0502020204030204" pitchFamily="34" charset="0"/>
                <a:ea typeface="Times New Roman" panose="02020603050405020304" pitchFamily="18" charset="0"/>
                <a:cs typeface="Arial" panose="020B0604020202020204" pitchFamily="34" charset="0"/>
              </a:rPr>
              <a:t>Chapter</a:t>
            </a:r>
            <a:r>
              <a:rPr lang="it-IT" b="1" dirty="0" smtClean="0">
                <a:latin typeface="Calibri" panose="020F0502020204030204" pitchFamily="34" charset="0"/>
                <a:ea typeface="Times New Roman" panose="02020603050405020304" pitchFamily="18" charset="0"/>
                <a:cs typeface="Arial" panose="020B0604020202020204" pitchFamily="34" charset="0"/>
              </a:rPr>
              <a:t>”</a:t>
            </a:r>
            <a:endParaRPr lang="en-US" dirty="0" smtClean="0">
              <a:latin typeface="Calibri" panose="020F0502020204030204" pitchFamily="34" charset="0"/>
              <a:ea typeface="Times New Roman" panose="02020603050405020304" pitchFamily="18" charset="0"/>
              <a:cs typeface="Times New Roman" panose="02020603050405020304" pitchFamily="18" charset="0"/>
            </a:endParaRPr>
          </a:p>
          <a:p>
            <a:pPr marL="342900" indent="-342900">
              <a:lnSpc>
                <a:spcPct val="107000"/>
              </a:lnSpc>
              <a:tabLst>
                <a:tab pos="457200" algn="l"/>
              </a:tabLst>
            </a:pPr>
            <a:r>
              <a:rPr lang="it-IT" dirty="0" smtClean="0">
                <a:latin typeface="Calibri" panose="020F0502020204030204" pitchFamily="34" charset="0"/>
                <a:ea typeface="Times New Roman" panose="02020603050405020304" pitchFamily="18" charset="0"/>
                <a:cs typeface="Arial" panose="020B0604020202020204" pitchFamily="34" charset="0"/>
              </a:rPr>
              <a:t>      Il </a:t>
            </a:r>
            <a:r>
              <a:rPr lang="it-IT" dirty="0">
                <a:latin typeface="Calibri" panose="020F0502020204030204" pitchFamily="34" charset="0"/>
                <a:ea typeface="Times New Roman" panose="02020603050405020304" pitchFamily="18" charset="0"/>
                <a:cs typeface="Arial" panose="020B0604020202020204" pitchFamily="34" charset="0"/>
              </a:rPr>
              <a:t>modulo può essere scaricato all’indirizzo </a:t>
            </a:r>
            <a:r>
              <a:rPr lang="it-IT" dirty="0">
                <a:latin typeface="Calibri" panose="020F0502020204030204" pitchFamily="34" charset="0"/>
                <a:ea typeface="Times New Roman" panose="02020603050405020304" pitchFamily="18" charset="0"/>
                <a:cs typeface="Arial" panose="020B0604020202020204" pitchFamily="34" charset="0"/>
                <a:hlinkClick r:id="rId3" tooltip="www.mrs.org/university-chapters-petition"/>
              </a:rPr>
              <a:t>www.mrs.org/</a:t>
            </a:r>
            <a:r>
              <a:rPr lang="it-IT" dirty="0" err="1">
                <a:latin typeface="Calibri" panose="020F0502020204030204" pitchFamily="34" charset="0"/>
                <a:ea typeface="Times New Roman" panose="02020603050405020304" pitchFamily="18" charset="0"/>
                <a:cs typeface="Arial" panose="020B0604020202020204" pitchFamily="34" charset="0"/>
                <a:hlinkClick r:id="rId3" tooltip="www.mrs.org/university-chapters-petition"/>
              </a:rPr>
              <a:t>university-chapters-petition</a:t>
            </a:r>
            <a:r>
              <a:rPr lang="it-IT" dirty="0">
                <a:latin typeface="Calibri" panose="020F0502020204030204" pitchFamily="34" charset="0"/>
                <a:ea typeface="Times New Roman" panose="02020603050405020304" pitchFamily="18" charset="0"/>
                <a:cs typeface="Arial" panose="020B0604020202020204" pitchFamily="34" charset="0"/>
              </a:rPr>
              <a:t>. Per costituire una divisione sono richiesti un minimo di otto studenti affiliati all’MRS e due docenti (di cui uno a tempo indeterminato); di nuovo tutti attuali membri dell’ MRS. I funzionari del </a:t>
            </a:r>
            <a:r>
              <a:rPr lang="it-IT" i="1" dirty="0" err="1">
                <a:latin typeface="Calibri" panose="020F0502020204030204" pitchFamily="34" charset="0"/>
                <a:ea typeface="Times New Roman" panose="02020603050405020304" pitchFamily="18" charset="0"/>
                <a:cs typeface="Arial" panose="020B0604020202020204" pitchFamily="34" charset="0"/>
              </a:rPr>
              <a:t>Chapter</a:t>
            </a:r>
            <a:r>
              <a:rPr lang="it-IT" dirty="0">
                <a:latin typeface="Calibri" panose="020F0502020204030204" pitchFamily="34" charset="0"/>
                <a:ea typeface="Times New Roman" panose="02020603050405020304" pitchFamily="18" charset="0"/>
                <a:cs typeface="Arial" panose="020B0604020202020204" pitchFamily="34" charset="0"/>
              </a:rPr>
              <a:t> (</a:t>
            </a:r>
            <a:r>
              <a:rPr lang="it-IT" dirty="0" err="1">
                <a:latin typeface="Calibri" panose="020F0502020204030204" pitchFamily="34" charset="0"/>
                <a:ea typeface="Times New Roman" panose="02020603050405020304" pitchFamily="18" charset="0"/>
                <a:cs typeface="Arial" panose="020B0604020202020204" pitchFamily="34" charset="0"/>
              </a:rPr>
              <a:t>officier</a:t>
            </a:r>
            <a:r>
              <a:rPr lang="it-IT" dirty="0">
                <a:latin typeface="Calibri" panose="020F0502020204030204" pitchFamily="34" charset="0"/>
                <a:ea typeface="Times New Roman" panose="02020603050405020304" pitchFamily="18" charset="0"/>
                <a:cs typeface="Arial" panose="020B0604020202020204" pitchFamily="34" charset="0"/>
              </a:rPr>
              <a:t>) devono anche essere segnalati sulla petizione</a:t>
            </a:r>
            <a:r>
              <a:rPr lang="it-IT" dirty="0" smtClean="0">
                <a:latin typeface="Calibri" panose="020F0502020204030204" pitchFamily="34" charset="0"/>
                <a:ea typeface="Times New Roman" panose="02020603050405020304" pitchFamily="18" charset="0"/>
                <a:cs typeface="Arial" panose="020B0604020202020204" pitchFamily="34"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Straight Connector 4"/>
          <p:cNvCxnSpPr/>
          <p:nvPr/>
        </p:nvCxnSpPr>
        <p:spPr>
          <a:xfrm>
            <a:off x="690994" y="1807276"/>
            <a:ext cx="1024881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40714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93420" y="954623"/>
            <a:ext cx="10805375" cy="5116851"/>
          </a:xfrm>
          <a:prstGeom prst="rect">
            <a:avLst/>
          </a:prstGeom>
        </p:spPr>
        <p:txBody>
          <a:bodyPr wrap="square">
            <a:spAutoFit/>
          </a:bodyPr>
          <a:lstStyle/>
          <a:p>
            <a:pPr marL="342900" marR="0" lvl="0" indent="-342900">
              <a:lnSpc>
                <a:spcPct val="107000"/>
              </a:lnSpc>
              <a:spcBef>
                <a:spcPts val="0"/>
              </a:spcBef>
              <a:spcAft>
                <a:spcPts val="0"/>
              </a:spcAft>
              <a:tabLst>
                <a:tab pos="457200" algn="l"/>
              </a:tabLst>
            </a:pPr>
            <a:r>
              <a:rPr lang="en-US" b="1" dirty="0" smtClean="0">
                <a:latin typeface="Calibri" panose="020F0502020204030204" pitchFamily="34" charset="0"/>
                <a:ea typeface="Times New Roman" panose="02020603050405020304" pitchFamily="18" charset="0"/>
                <a:cs typeface="Arial" panose="020B0604020202020204" pitchFamily="34" charset="0"/>
              </a:rPr>
              <a:t>3. </a:t>
            </a:r>
            <a:r>
              <a:rPr lang="en-US" b="1" dirty="0" err="1" smtClean="0">
                <a:latin typeface="Calibri" panose="020F0502020204030204" pitchFamily="34" charset="0"/>
                <a:ea typeface="Times New Roman" panose="02020603050405020304" pitchFamily="18" charset="0"/>
                <a:cs typeface="Arial" panose="020B0604020202020204" pitchFamily="34" charset="0"/>
              </a:rPr>
              <a:t>Invia</a:t>
            </a:r>
            <a:r>
              <a:rPr lang="en-US" b="1" dirty="0" smtClean="0">
                <a:latin typeface="Calibri" panose="020F0502020204030204" pitchFamily="34" charset="0"/>
                <a:ea typeface="Times New Roman" panose="02020603050405020304" pitchFamily="18" charset="0"/>
                <a:cs typeface="Arial" panose="020B0604020202020204" pitchFamily="34" charset="0"/>
              </a:rPr>
              <a:t> </a:t>
            </a:r>
            <a:r>
              <a:rPr lang="en-US" b="1" dirty="0">
                <a:latin typeface="Calibri" panose="020F0502020204030204" pitchFamily="34" charset="0"/>
                <a:ea typeface="Times New Roman" panose="02020603050405020304" pitchFamily="18" charset="0"/>
                <a:cs typeface="Arial" panose="020B0604020202020204" pitchFamily="34" charset="0"/>
              </a:rPr>
              <a:t>la </a:t>
            </a:r>
            <a:r>
              <a:rPr lang="en-US" b="1" dirty="0" err="1">
                <a:latin typeface="Calibri" panose="020F0502020204030204" pitchFamily="34" charset="0"/>
                <a:ea typeface="Times New Roman" panose="02020603050405020304" pitchFamily="18" charset="0"/>
                <a:cs typeface="Arial" panose="020B0604020202020204" pitchFamily="34" charset="0"/>
              </a:rPr>
              <a:t>tua</a:t>
            </a:r>
            <a:r>
              <a:rPr lang="en-US" b="1" dirty="0">
                <a:latin typeface="Calibri" panose="020F0502020204030204" pitchFamily="34" charset="0"/>
                <a:ea typeface="Times New Roman" panose="02020603050405020304" pitchFamily="18" charset="0"/>
                <a:cs typeface="Arial" panose="020B0604020202020204" pitchFamily="34" charset="0"/>
              </a:rPr>
              <a:t> </a:t>
            </a:r>
            <a:r>
              <a:rPr lang="en-US" b="1" dirty="0" err="1">
                <a:latin typeface="Calibri" panose="020F0502020204030204" pitchFamily="34" charset="0"/>
                <a:ea typeface="Times New Roman" panose="02020603050405020304" pitchFamily="18" charset="0"/>
                <a:cs typeface="Arial" panose="020B0604020202020204" pitchFamily="34" charset="0"/>
              </a:rPr>
              <a:t>Petitione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600075" marR="0">
              <a:lnSpc>
                <a:spcPct val="107000"/>
              </a:lnSpc>
              <a:spcBef>
                <a:spcPts val="0"/>
              </a:spcBef>
              <a:spcAft>
                <a:spcPts val="0"/>
              </a:spcAft>
            </a:pPr>
            <a:r>
              <a:rPr lang="it-IT" dirty="0">
                <a:latin typeface="Calibri" panose="020F0502020204030204" pitchFamily="34" charset="0"/>
                <a:ea typeface="Times New Roman" panose="02020603050405020304" pitchFamily="18" charset="0"/>
                <a:cs typeface="Arial" panose="020B0604020202020204" pitchFamily="34" charset="0"/>
              </a:rPr>
              <a:t/>
            </a:r>
            <a:br>
              <a:rPr lang="it-IT" dirty="0">
                <a:latin typeface="Calibri" panose="020F0502020204030204" pitchFamily="34" charset="0"/>
                <a:ea typeface="Times New Roman" panose="02020603050405020304" pitchFamily="18" charset="0"/>
                <a:cs typeface="Arial" panose="020B0604020202020204" pitchFamily="34" charset="0"/>
              </a:rPr>
            </a:br>
            <a:r>
              <a:rPr lang="it-IT" dirty="0">
                <a:latin typeface="Calibri" panose="020F0502020204030204" pitchFamily="34" charset="0"/>
                <a:ea typeface="Times New Roman" panose="02020603050405020304" pitchFamily="18" charset="0"/>
                <a:cs typeface="Arial" panose="020B0604020202020204" pitchFamily="34" charset="0"/>
              </a:rPr>
              <a:t>Invia una copia scansionata della tua petizione per e-mail a </a:t>
            </a:r>
            <a:r>
              <a:rPr lang="it-IT" dirty="0" err="1">
                <a:latin typeface="Calibri" panose="020F0502020204030204" pitchFamily="34" charset="0"/>
                <a:ea typeface="Times New Roman" panose="02020603050405020304" pitchFamily="18" charset="0"/>
                <a:cs typeface="Arial" panose="020B0604020202020204" pitchFamily="34" charset="0"/>
                <a:hlinkClick r:id="rId3" tooltip="Petition to Organize an MRS University Chapter"/>
              </a:rPr>
              <a:t>Lorri</a:t>
            </a:r>
            <a:r>
              <a:rPr lang="it-IT" dirty="0">
                <a:latin typeface="Calibri" panose="020F0502020204030204" pitchFamily="34" charset="0"/>
                <a:ea typeface="Times New Roman" panose="02020603050405020304" pitchFamily="18" charset="0"/>
                <a:cs typeface="Arial" panose="020B0604020202020204" pitchFamily="34" charset="0"/>
                <a:hlinkClick r:id="rId3" tooltip="Petition to Organize an MRS University Chapter"/>
              </a:rPr>
              <a:t> Smiley</a:t>
            </a:r>
            <a:r>
              <a:rPr lang="it-IT" dirty="0">
                <a:latin typeface="Calibri" panose="020F0502020204030204" pitchFamily="34" charset="0"/>
                <a:ea typeface="Times New Roman" panose="02020603050405020304" pitchFamily="18" charset="0"/>
                <a:cs typeface="Arial" panose="020B0604020202020204" pitchFamily="34" charset="0"/>
              </a:rPr>
              <a:t> all’indirizzo </a:t>
            </a:r>
            <a:r>
              <a:rPr lang="it-IT" dirty="0">
                <a:latin typeface="Calibri" panose="020F0502020204030204" pitchFamily="34" charset="0"/>
                <a:ea typeface="Times New Roman" panose="02020603050405020304" pitchFamily="18" charset="0"/>
                <a:cs typeface="Arial" panose="020B0604020202020204" pitchFamily="34" charset="0"/>
                <a:hlinkClick r:id="rId4"/>
              </a:rPr>
              <a:t>smiley@mrs.org</a:t>
            </a:r>
            <a:r>
              <a:rPr lang="it-IT" dirty="0">
                <a:latin typeface="Calibri" panose="020F0502020204030204" pitchFamily="34" charset="0"/>
                <a:ea typeface="Times New Roman" panose="02020603050405020304" pitchFamily="18" charset="0"/>
                <a:cs typeface="Arial" panose="020B0604020202020204" pitchFamily="34" charset="0"/>
              </a:rPr>
              <a:t>.</a:t>
            </a:r>
            <a:endParaRPr lang="en-US" dirty="0"/>
          </a:p>
          <a:p>
            <a:pPr marL="600075" marR="0">
              <a:lnSpc>
                <a:spcPct val="107000"/>
              </a:lnSpc>
              <a:spcBef>
                <a:spcPts val="0"/>
              </a:spcBef>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tabLst>
                <a:tab pos="457200" algn="l"/>
              </a:tabLst>
            </a:pPr>
            <a:r>
              <a:rPr lang="it-IT" b="1" dirty="0" smtClean="0">
                <a:latin typeface="Calibri" panose="020F0502020204030204" pitchFamily="34" charset="0"/>
                <a:ea typeface="Times New Roman" panose="02020603050405020304" pitchFamily="18" charset="0"/>
                <a:cs typeface="Arial" panose="020B0604020202020204" pitchFamily="34" charset="0"/>
              </a:rPr>
              <a:t>4. Approvazione </a:t>
            </a:r>
            <a:r>
              <a:rPr lang="it-IT" b="1" dirty="0">
                <a:latin typeface="Calibri" panose="020F0502020204030204" pitchFamily="34" charset="0"/>
                <a:ea typeface="Times New Roman" panose="02020603050405020304" pitchFamily="18" charset="0"/>
                <a:cs typeface="Arial" panose="020B0604020202020204" pitchFamily="34" charset="0"/>
              </a:rPr>
              <a:t>da parte del Comitato</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600075" marR="0">
              <a:lnSpc>
                <a:spcPct val="107000"/>
              </a:lnSpc>
              <a:spcBef>
                <a:spcPts val="0"/>
              </a:spcBef>
              <a:spcAft>
                <a:spcPts val="0"/>
              </a:spcAft>
            </a:pPr>
            <a:r>
              <a:rPr lang="it-IT" dirty="0">
                <a:latin typeface="Calibri" panose="020F0502020204030204" pitchFamily="34" charset="0"/>
                <a:ea typeface="Times New Roman" panose="02020603050405020304" pitchFamily="18" charset="0"/>
                <a:cs typeface="Arial" panose="020B0604020202020204" pitchFamily="34" charset="0"/>
              </a:rPr>
              <a:t/>
            </a:r>
            <a:br>
              <a:rPr lang="it-IT" dirty="0">
                <a:latin typeface="Calibri" panose="020F0502020204030204" pitchFamily="34" charset="0"/>
                <a:ea typeface="Times New Roman" panose="02020603050405020304" pitchFamily="18" charset="0"/>
                <a:cs typeface="Arial" panose="020B0604020202020204" pitchFamily="34" charset="0"/>
              </a:rPr>
            </a:br>
            <a:r>
              <a:rPr lang="it-IT" dirty="0">
                <a:latin typeface="Calibri" panose="020F0502020204030204" pitchFamily="34" charset="0"/>
                <a:ea typeface="Times New Roman" panose="02020603050405020304" pitchFamily="18" charset="0"/>
                <a:cs typeface="Arial" panose="020B0604020202020204" pitchFamily="34" charset="0"/>
              </a:rPr>
              <a:t>La lista degli studenti e docenti viene verificata per la loro appartenenza all’MRS e viene verificata la completezza della petizione e quindi mandata all’ MRS Board of Directors che deciderà per il riconoscimento della vostra organizzazione.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600075" marR="0">
              <a:lnSpc>
                <a:spcPct val="107000"/>
              </a:lnSpc>
              <a:spcBef>
                <a:spcPts val="0"/>
              </a:spcBef>
              <a:spcAft>
                <a:spcPts val="0"/>
              </a:spcAft>
            </a:pPr>
            <a:r>
              <a:rPr lang="es-ES" dirty="0">
                <a:latin typeface="Calibri" panose="020F0502020204030204" pitchFamily="34" charset="0"/>
                <a:ea typeface="Times New Roman" panose="02020603050405020304" pitchFamily="18" charset="0"/>
                <a:cs typeface="Arial" panose="020B0604020202020204" pitchFamily="34"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1200"/>
              </a:spcAft>
              <a:tabLst>
                <a:tab pos="457200" algn="l"/>
              </a:tabLst>
            </a:pPr>
            <a:r>
              <a:rPr lang="it-IT" b="1" dirty="0" smtClean="0">
                <a:latin typeface="Calibri" panose="020F0502020204030204" pitchFamily="34" charset="0"/>
                <a:ea typeface="Times New Roman" panose="02020603050405020304" pitchFamily="18" charset="0"/>
                <a:cs typeface="Arial" panose="020B0604020202020204" pitchFamily="34" charset="0"/>
              </a:rPr>
              <a:t>5. Ricezione </a:t>
            </a:r>
            <a:r>
              <a:rPr lang="it-IT" b="1" dirty="0">
                <a:latin typeface="Calibri" panose="020F0502020204030204" pitchFamily="34" charset="0"/>
                <a:ea typeface="Times New Roman" panose="02020603050405020304" pitchFamily="18" charset="0"/>
                <a:cs typeface="Arial" panose="020B0604020202020204" pitchFamily="34" charset="0"/>
              </a:rPr>
              <a:t>dello statuto di divisione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600075" marR="0">
              <a:lnSpc>
                <a:spcPct val="107000"/>
              </a:lnSpc>
              <a:spcBef>
                <a:spcPts val="0"/>
              </a:spcBef>
              <a:spcAft>
                <a:spcPts val="1200"/>
              </a:spcAft>
            </a:pPr>
            <a:r>
              <a:rPr lang="it-IT" dirty="0">
                <a:latin typeface="Calibri" panose="020F0502020204030204" pitchFamily="34" charset="0"/>
                <a:ea typeface="Times New Roman" panose="02020603050405020304" pitchFamily="18" charset="0"/>
                <a:cs typeface="Arial" panose="020B0604020202020204" pitchFamily="34" charset="0"/>
              </a:rPr>
              <a:t/>
            </a:r>
            <a:br>
              <a:rPr lang="it-IT" dirty="0">
                <a:latin typeface="Calibri" panose="020F0502020204030204" pitchFamily="34" charset="0"/>
                <a:ea typeface="Times New Roman" panose="02020603050405020304" pitchFamily="18" charset="0"/>
                <a:cs typeface="Arial" panose="020B0604020202020204" pitchFamily="34" charset="0"/>
              </a:rPr>
            </a:br>
            <a:r>
              <a:rPr lang="it-IT" dirty="0">
                <a:latin typeface="Calibri" panose="020F0502020204030204" pitchFamily="34" charset="0"/>
                <a:ea typeface="Times New Roman" panose="02020603050405020304" pitchFamily="18" charset="0"/>
                <a:cs typeface="Arial" panose="020B0604020202020204" pitchFamily="34" charset="0"/>
              </a:rPr>
              <a:t>Una volta ricevuta l’approvazione da parte dell’ </a:t>
            </a:r>
            <a:r>
              <a:rPr lang="it-IT" i="1" dirty="0">
                <a:latin typeface="Calibri" panose="020F0502020204030204" pitchFamily="34" charset="0"/>
                <a:ea typeface="Times New Roman" panose="02020603050405020304" pitchFamily="18" charset="0"/>
                <a:cs typeface="Arial" panose="020B0604020202020204" pitchFamily="34" charset="0"/>
              </a:rPr>
              <a:t>MRS Board of Directors</a:t>
            </a:r>
            <a:r>
              <a:rPr lang="it-IT" dirty="0">
                <a:latin typeface="Calibri" panose="020F0502020204030204" pitchFamily="34" charset="0"/>
                <a:ea typeface="Times New Roman" panose="02020603050405020304" pitchFamily="18" charset="0"/>
                <a:cs typeface="Arial" panose="020B0604020202020204" pitchFamily="34" charset="0"/>
              </a:rPr>
              <a:t>, i rappresentati della vostra divisione saranno invitati a partecipare al prossimo </a:t>
            </a:r>
            <a:r>
              <a:rPr lang="it-IT" i="1" dirty="0">
                <a:latin typeface="Calibri" panose="020F0502020204030204" pitchFamily="34" charset="0"/>
                <a:ea typeface="Times New Roman" panose="02020603050405020304" pitchFamily="18" charset="0"/>
                <a:cs typeface="Arial" panose="020B0604020202020204" pitchFamily="34" charset="0"/>
              </a:rPr>
              <a:t>MRS Spring</a:t>
            </a:r>
            <a:r>
              <a:rPr lang="it-IT" dirty="0">
                <a:latin typeface="Calibri" panose="020F0502020204030204" pitchFamily="34" charset="0"/>
                <a:ea typeface="Times New Roman" panose="02020603050405020304" pitchFamily="18" charset="0"/>
                <a:cs typeface="Arial" panose="020B0604020202020204" pitchFamily="34" charset="0"/>
              </a:rPr>
              <a:t> o </a:t>
            </a:r>
            <a:r>
              <a:rPr lang="it-IT" i="1" dirty="0">
                <a:latin typeface="Calibri" panose="020F0502020204030204" pitchFamily="34" charset="0"/>
                <a:ea typeface="Times New Roman" panose="02020603050405020304" pitchFamily="18" charset="0"/>
                <a:cs typeface="Arial" panose="020B0604020202020204" pitchFamily="34" charset="0"/>
              </a:rPr>
              <a:t>Fall Meeting</a:t>
            </a:r>
            <a:r>
              <a:rPr lang="it-IT" dirty="0">
                <a:latin typeface="Calibri" panose="020F0502020204030204" pitchFamily="34" charset="0"/>
                <a:ea typeface="Times New Roman" panose="02020603050405020304" pitchFamily="18" charset="0"/>
                <a:cs typeface="Arial" panose="020B0604020202020204" pitchFamily="34" charset="0"/>
              </a:rPr>
              <a:t> per accettare ufficialmente il vostro statuto costitutivo e per prendere parte al Ricevimento per la costituzione degli </a:t>
            </a:r>
            <a:r>
              <a:rPr lang="it-IT" i="1" dirty="0" err="1">
                <a:latin typeface="Calibri" panose="020F0502020204030204" pitchFamily="34" charset="0"/>
                <a:ea typeface="Times New Roman" panose="02020603050405020304" pitchFamily="18" charset="0"/>
                <a:cs typeface="Arial" panose="020B0604020202020204" pitchFamily="34" charset="0"/>
              </a:rPr>
              <a:t>University</a:t>
            </a:r>
            <a:r>
              <a:rPr lang="it-IT" i="1" dirty="0">
                <a:latin typeface="Calibri" panose="020F0502020204030204" pitchFamily="34" charset="0"/>
                <a:ea typeface="Times New Roman" panose="02020603050405020304" pitchFamily="18" charset="0"/>
                <a:cs typeface="Arial" panose="020B0604020202020204" pitchFamily="34" charset="0"/>
              </a:rPr>
              <a:t> </a:t>
            </a:r>
            <a:r>
              <a:rPr lang="it-IT" i="1" dirty="0" err="1">
                <a:latin typeface="Calibri" panose="020F0502020204030204" pitchFamily="34" charset="0"/>
                <a:ea typeface="Times New Roman" panose="02020603050405020304" pitchFamily="18" charset="0"/>
                <a:cs typeface="Arial" panose="020B0604020202020204" pitchFamily="34" charset="0"/>
              </a:rPr>
              <a:t>Chapter</a:t>
            </a:r>
            <a:r>
              <a:rPr lang="it-IT" dirty="0">
                <a:latin typeface="Calibri" panose="020F0502020204030204" pitchFamily="34" charset="0"/>
                <a:ea typeface="Times New Roman" panose="02020603050405020304" pitchFamily="18" charset="0"/>
                <a:cs typeface="Arial" panose="020B0604020202020204" pitchFamily="34"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600075" marR="0">
              <a:lnSpc>
                <a:spcPct val="107000"/>
              </a:lnSpc>
              <a:spcBef>
                <a:spcPts val="0"/>
              </a:spcBef>
              <a:spcAft>
                <a:spcPts val="1200"/>
              </a:spcAft>
            </a:pPr>
            <a:r>
              <a:rPr lang="it-IT" dirty="0">
                <a:latin typeface="Calibri" panose="020F0502020204030204" pitchFamily="34" charset="0"/>
                <a:ea typeface="Times New Roman" panose="02020603050405020304" pitchFamily="18" charset="0"/>
                <a:cs typeface="Arial" panose="020B0604020202020204" pitchFamily="34" charset="0"/>
              </a:rPr>
              <a:t>Maggiori informazioni sul programma si possono trovare sul sito:</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r>
              <a:rPr lang="it-IT" dirty="0">
                <a:latin typeface="Calibri" panose="020F0502020204030204" pitchFamily="34" charset="0"/>
                <a:ea typeface="Times New Roman" panose="02020603050405020304" pitchFamily="18" charset="0"/>
                <a:cs typeface="Arial" panose="020B0604020202020204" pitchFamily="34" charset="0"/>
                <a:hlinkClick r:id="rId5"/>
              </a:rPr>
              <a:t>http://www.mrs.org/university-chapters/</a:t>
            </a:r>
            <a:endParaRPr lang="en-US" dirty="0"/>
          </a:p>
        </p:txBody>
      </p:sp>
    </p:spTree>
    <p:extLst>
      <p:ext uri="{BB962C8B-B14F-4D97-AF65-F5344CB8AC3E}">
        <p14:creationId xmlns:p14="http://schemas.microsoft.com/office/powerpoint/2010/main" val="101434348"/>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Custom 9">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115684"/>
      </a:hlink>
      <a:folHlink>
        <a:srgbClr val="AB620D"/>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
  <TotalTime>348</TotalTime>
  <Words>149</Words>
  <Application>Microsoft Office PowerPoint</Application>
  <PresentationFormat>Custom</PresentationFormat>
  <Paragraphs>18</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Retrospect</vt:lpstr>
      <vt:lpstr> MRS University Chapters Cinque Semplici Passi</vt:lpstr>
      <vt:lpstr>MRS University Chapters – Cinque Semplici Passi: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Rebecca Yokum</cp:lastModifiedBy>
  <cp:revision>7</cp:revision>
  <dcterms:created xsi:type="dcterms:W3CDTF">2014-08-05T05:00:54Z</dcterms:created>
  <dcterms:modified xsi:type="dcterms:W3CDTF">2014-10-09T18:56:23Z</dcterms:modified>
</cp:coreProperties>
</file>