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401" r:id="rId2"/>
    <p:sldId id="438" r:id="rId3"/>
    <p:sldId id="440" r:id="rId4"/>
    <p:sldId id="451" r:id="rId5"/>
    <p:sldId id="441" r:id="rId6"/>
    <p:sldId id="419" r:id="rId7"/>
    <p:sldId id="437" r:id="rId8"/>
    <p:sldId id="446" r:id="rId9"/>
    <p:sldId id="427" r:id="rId10"/>
    <p:sldId id="445" r:id="rId11"/>
    <p:sldId id="453" r:id="rId12"/>
    <p:sldId id="442" r:id="rId13"/>
    <p:sldId id="443" r:id="rId14"/>
    <p:sldId id="444" r:id="rId15"/>
    <p:sldId id="447" r:id="rId16"/>
    <p:sldId id="429" r:id="rId17"/>
    <p:sldId id="448" r:id="rId18"/>
    <p:sldId id="449" r:id="rId19"/>
    <p:sldId id="435" r:id="rId20"/>
    <p:sldId id="352" r:id="rId21"/>
    <p:sldId id="452" r:id="rId22"/>
    <p:sldId id="439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A9"/>
    <a:srgbClr val="0066FF"/>
    <a:srgbClr val="E6E6E6"/>
    <a:srgbClr val="FFC489"/>
    <a:srgbClr val="FFE38B"/>
    <a:srgbClr val="FF9933"/>
    <a:srgbClr val="FFFFFF"/>
    <a:srgbClr val="66CCFF"/>
    <a:srgbClr val="CCECFF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0" autoAdjust="0"/>
    <p:restoredTop sz="80995" autoAdjust="0"/>
  </p:normalViewPr>
  <p:slideViewPr>
    <p:cSldViewPr snapToGrid="0" snapToObjects="1">
      <p:cViewPr>
        <p:scale>
          <a:sx n="70" d="100"/>
          <a:sy n="70" d="100"/>
        </p:scale>
        <p:origin x="1233" y="120"/>
      </p:cViewPr>
      <p:guideLst>
        <p:guide orient="horz" pos="24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584" y="228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40506953271045"/>
          <c:y val="0.16750684914081643"/>
          <c:w val="0.60291676804593253"/>
          <c:h val="0.83057411939050196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explosion val="29"/>
            <c:spPr>
              <a:solidFill>
                <a:srgbClr val="3333CC">
                  <a:lumMod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glow rad="101600">
                  <a:srgbClr val="2D2DB9">
                    <a:lumMod val="75000"/>
                    <a:alpha val="40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741E-48F2-B8AE-B9687ABA631C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1E-48F2-B8AE-B9687ABA631C}"/>
              </c:ext>
            </c:extLst>
          </c:dPt>
          <c:dPt>
            <c:idx val="2"/>
            <c:bubble3D val="0"/>
            <c:spPr>
              <a:solidFill>
                <a:srgbClr val="FFCD2D"/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1E-48F2-B8AE-B9687ABA631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1E-48F2-B8AE-B9687ABA631C}"/>
              </c:ext>
            </c:extLst>
          </c:dPt>
          <c:dPt>
            <c:idx val="4"/>
            <c:bubble3D val="0"/>
            <c:spPr>
              <a:solidFill>
                <a:srgbClr val="7C9CD6"/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41E-48F2-B8AE-B9687ABA631C}"/>
              </c:ext>
            </c:extLst>
          </c:dPt>
          <c:dPt>
            <c:idx val="5"/>
            <c:bubble3D val="0"/>
            <c:spPr>
              <a:solidFill>
                <a:srgbClr val="E7F0F9"/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41E-48F2-B8AE-B9687ABA631C}"/>
              </c:ext>
            </c:extLst>
          </c:dPt>
          <c:dPt>
            <c:idx val="6"/>
            <c:bubble3D val="0"/>
            <c:spPr>
              <a:solidFill>
                <a:srgbClr val="CCB8EA"/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41E-48F2-B8AE-B9687ABA631C}"/>
              </c:ext>
            </c:extLst>
          </c:dPt>
          <c:dLbls>
            <c:dLbl>
              <c:idx val="0"/>
              <c:layout>
                <c:manualLayout>
                  <c:x val="-0.35717344741937235"/>
                  <c:y val="4.31244898422934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Office of the Secretary of Defense</a:t>
                    </a:r>
                  </a:p>
                  <a:p>
                    <a:pPr>
                      <a:defRPr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32909279482573"/>
                      <c:h val="0.111038090452877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1E-48F2-B8AE-B9687ABA631C}"/>
                </c:ext>
              </c:extLst>
            </c:dLbl>
            <c:dLbl>
              <c:idx val="1"/>
              <c:layout>
                <c:manualLayout>
                  <c:x val="2.6268735165537911E-3"/>
                  <c:y val="-1.51231213662253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Defense Threat Reduction Agency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647306915179"/>
                      <c:h val="0.119348318278533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41E-48F2-B8AE-B9687ABA631C}"/>
                </c:ext>
              </c:extLst>
            </c:dLbl>
            <c:dLbl>
              <c:idx val="2"/>
              <c:layout>
                <c:manualLayout>
                  <c:x val="4.2276786416010508E-2"/>
                  <c:y val="5.8784956285593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 err="1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Chem</a:t>
                    </a:r>
                    <a:r>
                      <a:rPr lang="en-US" sz="16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/Bio Defense</a:t>
                    </a:r>
                    <a:endParaRPr lang="en-US" sz="160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1E-48F2-B8AE-B9687ABA631C}"/>
                </c:ext>
              </c:extLst>
            </c:dLbl>
            <c:dLbl>
              <c:idx val="3"/>
              <c:layout>
                <c:manualLayout>
                  <c:x val="-0.16299604359191225"/>
                  <c:y val="1.35935048966122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ARMY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41E-48F2-B8AE-B9687ABA631C}"/>
                </c:ext>
              </c:extLst>
            </c:dLbl>
            <c:dLbl>
              <c:idx val="4"/>
              <c:layout>
                <c:manualLayout>
                  <c:x val="-7.4538114525713559E-2"/>
                  <c:y val="-0.151452272261098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NAVY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41E-48F2-B8AE-B9687ABA631C}"/>
                </c:ext>
              </c:extLst>
            </c:dLbl>
            <c:dLbl>
              <c:idx val="5"/>
              <c:layout>
                <c:manualLayout>
                  <c:x val="0.20815260122652368"/>
                  <c:y val="-7.26970906853274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AIR</a:t>
                    </a:r>
                  </a:p>
                  <a:p>
                    <a:pPr>
                      <a:defRPr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FORCE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41E-48F2-B8AE-B9687ABA631C}"/>
                </c:ext>
              </c:extLst>
            </c:dLbl>
            <c:dLbl>
              <c:idx val="6"/>
              <c:layout>
                <c:manualLayout>
                  <c:x val="0.14900383838044007"/>
                  <c:y val="0.177432985611523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DARPA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27550336825397"/>
                      <c:h val="9.45524883489078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41E-48F2-B8AE-B9687ABA6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22225" cap="flat" cmpd="sng" algn="ctr">
                  <a:solidFill>
                    <a:srgbClr val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'FY17 6.1  Budget Authority'!$G$9:$G$15</c:f>
              <c:strCache>
                <c:ptCount val="7"/>
                <c:pt idx="0">
                  <c:v>Office of the Secretary of Defense</c:v>
                </c:pt>
                <c:pt idx="1">
                  <c:v>Defense Threat Reduction Agency</c:v>
                </c:pt>
                <c:pt idx="2">
                  <c:v>Chemical and Biological Defense </c:v>
                </c:pt>
                <c:pt idx="3">
                  <c:v>Army</c:v>
                </c:pt>
                <c:pt idx="4">
                  <c:v>Navy</c:v>
                </c:pt>
                <c:pt idx="5">
                  <c:v>Air Force</c:v>
                </c:pt>
                <c:pt idx="6">
                  <c:v>DARPA</c:v>
                </c:pt>
              </c:strCache>
            </c:strRef>
          </c:cat>
          <c:val>
            <c:numRef>
              <c:f>'FY17 6.1  Budget Authority'!$H$9:$H$15</c:f>
              <c:numCache>
                <c:formatCode>"$"#,##0.00</c:formatCode>
                <c:ptCount val="7"/>
                <c:pt idx="0">
                  <c:v>181071000</c:v>
                </c:pt>
                <c:pt idx="1">
                  <c:v>35436000</c:v>
                </c:pt>
                <c:pt idx="2">
                  <c:v>44800000</c:v>
                </c:pt>
                <c:pt idx="3">
                  <c:v>486943000</c:v>
                </c:pt>
                <c:pt idx="4">
                  <c:v>562970000</c:v>
                </c:pt>
                <c:pt idx="5">
                  <c:v>545024000</c:v>
                </c:pt>
                <c:pt idx="6">
                  <c:v>420088000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1E-48F2-B8AE-B9687ABA631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7B857-37A5-4EB9-BFB7-C8707F0537B9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</dgm:pt>
    <dgm:pt modelId="{8A6F4DA3-EA0D-40C3-9B88-7BF1C8B977A5}">
      <dgm:prSet phldrT="[Text]"/>
      <dgm:spPr/>
      <dgm:t>
        <a:bodyPr/>
        <a:lstStyle/>
        <a:p>
          <a:r>
            <a:rPr lang="en-US" dirty="0" err="1" smtClean="0"/>
            <a:t>FoA</a:t>
          </a:r>
          <a:r>
            <a:rPr lang="en-US" dirty="0" smtClean="0"/>
            <a:t> posted by ONR</a:t>
          </a:r>
          <a:endParaRPr lang="en-US" dirty="0"/>
        </a:p>
      </dgm:t>
    </dgm:pt>
    <dgm:pt modelId="{2FD7F2E1-4359-484A-89C4-81936AA5153F}" type="parTrans" cxnId="{6BCBBF77-32D3-4733-B3E3-9B8CFB7A80D4}">
      <dgm:prSet/>
      <dgm:spPr/>
      <dgm:t>
        <a:bodyPr/>
        <a:lstStyle/>
        <a:p>
          <a:endParaRPr lang="en-US"/>
        </a:p>
      </dgm:t>
    </dgm:pt>
    <dgm:pt modelId="{0E107A77-AD3D-4A7E-8F17-42FECABA7B7C}" type="sibTrans" cxnId="{6BCBBF77-32D3-4733-B3E3-9B8CFB7A80D4}">
      <dgm:prSet/>
      <dgm:spPr/>
      <dgm:t>
        <a:bodyPr/>
        <a:lstStyle/>
        <a:p>
          <a:endParaRPr lang="en-US"/>
        </a:p>
      </dgm:t>
    </dgm:pt>
    <dgm:pt modelId="{188A2A75-E61C-47C9-AB96-EB7D6C35BEA0}">
      <dgm:prSet phldrT="[Text]"/>
      <dgm:spPr/>
      <dgm:t>
        <a:bodyPr/>
        <a:lstStyle/>
        <a:p>
          <a:r>
            <a:rPr lang="en-US" dirty="0" smtClean="0"/>
            <a:t>White papers</a:t>
          </a:r>
          <a:br>
            <a:rPr lang="en-US" dirty="0" smtClean="0"/>
          </a:br>
          <a:r>
            <a:rPr lang="en-US" dirty="0" smtClean="0"/>
            <a:t>due</a:t>
          </a:r>
          <a:endParaRPr lang="en-US" dirty="0"/>
        </a:p>
      </dgm:t>
    </dgm:pt>
    <dgm:pt modelId="{90F68E50-126E-4A21-9D2D-3B58CBD58C3C}" type="parTrans" cxnId="{B1EDD44C-3FE2-4F5F-8AE6-A4A1A0F578C4}">
      <dgm:prSet/>
      <dgm:spPr/>
      <dgm:t>
        <a:bodyPr/>
        <a:lstStyle/>
        <a:p>
          <a:endParaRPr lang="en-US"/>
        </a:p>
      </dgm:t>
    </dgm:pt>
    <dgm:pt modelId="{0C932784-CB8A-472A-8380-0DA3F9BA12A0}" type="sibTrans" cxnId="{B1EDD44C-3FE2-4F5F-8AE6-A4A1A0F578C4}">
      <dgm:prSet/>
      <dgm:spPr/>
      <dgm:t>
        <a:bodyPr/>
        <a:lstStyle/>
        <a:p>
          <a:endParaRPr lang="en-US"/>
        </a:p>
      </dgm:t>
    </dgm:pt>
    <dgm:pt modelId="{FFC5285F-C5DC-4CFB-A34F-077F2277B8E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Full proposals due</a:t>
          </a:r>
          <a:endParaRPr lang="en-US" dirty="0"/>
        </a:p>
      </dgm:t>
    </dgm:pt>
    <dgm:pt modelId="{23D29514-13FD-497E-A4A9-9332344EE24F}" type="parTrans" cxnId="{5E65745C-A37D-45EF-9902-60607A9997A7}">
      <dgm:prSet/>
      <dgm:spPr/>
      <dgm:t>
        <a:bodyPr/>
        <a:lstStyle/>
        <a:p>
          <a:endParaRPr lang="en-US"/>
        </a:p>
      </dgm:t>
    </dgm:pt>
    <dgm:pt modelId="{9641CDC2-233E-4ED9-B445-DA8C0F608D80}" type="sibTrans" cxnId="{5E65745C-A37D-45EF-9902-60607A9997A7}">
      <dgm:prSet/>
      <dgm:spPr/>
      <dgm:t>
        <a:bodyPr/>
        <a:lstStyle/>
        <a:p>
          <a:endParaRPr lang="en-US"/>
        </a:p>
      </dgm:t>
    </dgm:pt>
    <dgm:pt modelId="{401A33DE-8D0D-4E38-A5B8-C6CB0CC4941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Selection of 2019 Class</a:t>
          </a:r>
          <a:endParaRPr lang="en-US" dirty="0"/>
        </a:p>
      </dgm:t>
    </dgm:pt>
    <dgm:pt modelId="{EDD286D5-9B10-43D0-907C-3C1C599822A2}" type="parTrans" cxnId="{6F4F1CD9-85CB-4FA3-8BD5-D612CE71A2F5}">
      <dgm:prSet/>
      <dgm:spPr/>
      <dgm:t>
        <a:bodyPr/>
        <a:lstStyle/>
        <a:p>
          <a:endParaRPr lang="en-US"/>
        </a:p>
      </dgm:t>
    </dgm:pt>
    <dgm:pt modelId="{9F627D7A-5F0D-4B0A-A6DF-1969F50615CC}" type="sibTrans" cxnId="{6F4F1CD9-85CB-4FA3-8BD5-D612CE71A2F5}">
      <dgm:prSet/>
      <dgm:spPr/>
      <dgm:t>
        <a:bodyPr/>
        <a:lstStyle/>
        <a:p>
          <a:endParaRPr lang="en-US"/>
        </a:p>
      </dgm:t>
    </dgm:pt>
    <dgm:pt modelId="{02CDFA0F-06AC-412C-8A87-3CB293A1DC37}" type="pres">
      <dgm:prSet presAssocID="{F2B7B857-37A5-4EB9-BFB7-C8707F0537B9}" presName="Name0" presStyleCnt="0">
        <dgm:presLayoutVars>
          <dgm:dir/>
          <dgm:resizeHandles val="exact"/>
        </dgm:presLayoutVars>
      </dgm:prSet>
      <dgm:spPr/>
    </dgm:pt>
    <dgm:pt modelId="{30AD991C-F2F5-4D90-92B6-EE7B121CF5CA}" type="pres">
      <dgm:prSet presAssocID="{8A6F4DA3-EA0D-40C3-9B88-7BF1C8B977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E8094-9A04-4C96-97E0-6F145FCA9CA6}" type="pres">
      <dgm:prSet presAssocID="{0E107A77-AD3D-4A7E-8F17-42FECABA7B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04F520A-B546-492C-8B03-EF7434C235C8}" type="pres">
      <dgm:prSet presAssocID="{0E107A77-AD3D-4A7E-8F17-42FECABA7B7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6945BC3-A780-4783-A277-C3AAF3C4498C}" type="pres">
      <dgm:prSet presAssocID="{188A2A75-E61C-47C9-AB96-EB7D6C35BE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ADF41-84B7-435F-A9EE-AF1AB1D4B8D7}" type="pres">
      <dgm:prSet presAssocID="{0C932784-CB8A-472A-8380-0DA3F9BA12A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FFA92EB-D189-4218-9FDF-1D0C0FC97E8B}" type="pres">
      <dgm:prSet presAssocID="{0C932784-CB8A-472A-8380-0DA3F9BA12A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CE0AFA8-F3F0-4BD0-B77C-2B1472DBD47F}" type="pres">
      <dgm:prSet presAssocID="{FFC5285F-C5DC-4CFB-A34F-077F2277B8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D66C4-EA43-4D00-BE22-6061759A03F0}" type="pres">
      <dgm:prSet presAssocID="{9641CDC2-233E-4ED9-B445-DA8C0F608D8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1A73F19-80FA-4B81-966D-DADC94F1CA17}" type="pres">
      <dgm:prSet presAssocID="{9641CDC2-233E-4ED9-B445-DA8C0F608D8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ED4C11E-D10F-463F-8C2B-E73C1B7DDF27}" type="pres">
      <dgm:prSet presAssocID="{401A33DE-8D0D-4E38-A5B8-C6CB0CC4941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667F-57AC-4E34-8530-06A57DDB3A54}" type="presOf" srcId="{0E107A77-AD3D-4A7E-8F17-42FECABA7B7C}" destId="{C04F520A-B546-492C-8B03-EF7434C235C8}" srcOrd="1" destOrd="0" presId="urn:microsoft.com/office/officeart/2005/8/layout/process1"/>
    <dgm:cxn modelId="{B1EDD44C-3FE2-4F5F-8AE6-A4A1A0F578C4}" srcId="{F2B7B857-37A5-4EB9-BFB7-C8707F0537B9}" destId="{188A2A75-E61C-47C9-AB96-EB7D6C35BEA0}" srcOrd="1" destOrd="0" parTransId="{90F68E50-126E-4A21-9D2D-3B58CBD58C3C}" sibTransId="{0C932784-CB8A-472A-8380-0DA3F9BA12A0}"/>
    <dgm:cxn modelId="{1696FBFE-10B8-4E55-8B53-E7C0ED7BDFB5}" type="presOf" srcId="{0E107A77-AD3D-4A7E-8F17-42FECABA7B7C}" destId="{7F5E8094-9A04-4C96-97E0-6F145FCA9CA6}" srcOrd="0" destOrd="0" presId="urn:microsoft.com/office/officeart/2005/8/layout/process1"/>
    <dgm:cxn modelId="{7B81229E-63CB-4C54-A6ED-D48701F9291D}" type="presOf" srcId="{401A33DE-8D0D-4E38-A5B8-C6CB0CC49419}" destId="{4ED4C11E-D10F-463F-8C2B-E73C1B7DDF27}" srcOrd="0" destOrd="0" presId="urn:microsoft.com/office/officeart/2005/8/layout/process1"/>
    <dgm:cxn modelId="{437B78D3-CD49-48C8-8C47-8F69095B69AC}" type="presOf" srcId="{8A6F4DA3-EA0D-40C3-9B88-7BF1C8B977A5}" destId="{30AD991C-F2F5-4D90-92B6-EE7B121CF5CA}" srcOrd="0" destOrd="0" presId="urn:microsoft.com/office/officeart/2005/8/layout/process1"/>
    <dgm:cxn modelId="{F1CCA881-0FA4-440B-9469-E1257019467E}" type="presOf" srcId="{9641CDC2-233E-4ED9-B445-DA8C0F608D80}" destId="{543D66C4-EA43-4D00-BE22-6061759A03F0}" srcOrd="0" destOrd="0" presId="urn:microsoft.com/office/officeart/2005/8/layout/process1"/>
    <dgm:cxn modelId="{693CC2BD-89FD-4DC8-8D3C-77BE9EAF773B}" type="presOf" srcId="{F2B7B857-37A5-4EB9-BFB7-C8707F0537B9}" destId="{02CDFA0F-06AC-412C-8A87-3CB293A1DC37}" srcOrd="0" destOrd="0" presId="urn:microsoft.com/office/officeart/2005/8/layout/process1"/>
    <dgm:cxn modelId="{6F4F1CD9-85CB-4FA3-8BD5-D612CE71A2F5}" srcId="{F2B7B857-37A5-4EB9-BFB7-C8707F0537B9}" destId="{401A33DE-8D0D-4E38-A5B8-C6CB0CC49419}" srcOrd="3" destOrd="0" parTransId="{EDD286D5-9B10-43D0-907C-3C1C599822A2}" sibTransId="{9F627D7A-5F0D-4B0A-A6DF-1969F50615CC}"/>
    <dgm:cxn modelId="{3518C891-441C-480C-A1B1-A619B10459AA}" type="presOf" srcId="{188A2A75-E61C-47C9-AB96-EB7D6C35BEA0}" destId="{C6945BC3-A780-4783-A277-C3AAF3C4498C}" srcOrd="0" destOrd="0" presId="urn:microsoft.com/office/officeart/2005/8/layout/process1"/>
    <dgm:cxn modelId="{D6542998-A150-49B0-8AF0-E97E6BF7433E}" type="presOf" srcId="{FFC5285F-C5DC-4CFB-A34F-077F2277B8E3}" destId="{9CE0AFA8-F3F0-4BD0-B77C-2B1472DBD47F}" srcOrd="0" destOrd="0" presId="urn:microsoft.com/office/officeart/2005/8/layout/process1"/>
    <dgm:cxn modelId="{5E65745C-A37D-45EF-9902-60607A9997A7}" srcId="{F2B7B857-37A5-4EB9-BFB7-C8707F0537B9}" destId="{FFC5285F-C5DC-4CFB-A34F-077F2277B8E3}" srcOrd="2" destOrd="0" parTransId="{23D29514-13FD-497E-A4A9-9332344EE24F}" sibTransId="{9641CDC2-233E-4ED9-B445-DA8C0F608D80}"/>
    <dgm:cxn modelId="{6ADD715F-06AC-42D9-B06F-5E1B9E3BF90E}" type="presOf" srcId="{0C932784-CB8A-472A-8380-0DA3F9BA12A0}" destId="{C7BADF41-84B7-435F-A9EE-AF1AB1D4B8D7}" srcOrd="0" destOrd="0" presId="urn:microsoft.com/office/officeart/2005/8/layout/process1"/>
    <dgm:cxn modelId="{552812A2-0D20-4A54-9E86-84E44A6B37C2}" type="presOf" srcId="{0C932784-CB8A-472A-8380-0DA3F9BA12A0}" destId="{AFFA92EB-D189-4218-9FDF-1D0C0FC97E8B}" srcOrd="1" destOrd="0" presId="urn:microsoft.com/office/officeart/2005/8/layout/process1"/>
    <dgm:cxn modelId="{FB81E9E8-06A2-4E04-9A12-CDFD9703C41F}" type="presOf" srcId="{9641CDC2-233E-4ED9-B445-DA8C0F608D80}" destId="{11A73F19-80FA-4B81-966D-DADC94F1CA17}" srcOrd="1" destOrd="0" presId="urn:microsoft.com/office/officeart/2005/8/layout/process1"/>
    <dgm:cxn modelId="{6BCBBF77-32D3-4733-B3E3-9B8CFB7A80D4}" srcId="{F2B7B857-37A5-4EB9-BFB7-C8707F0537B9}" destId="{8A6F4DA3-EA0D-40C3-9B88-7BF1C8B977A5}" srcOrd="0" destOrd="0" parTransId="{2FD7F2E1-4359-484A-89C4-81936AA5153F}" sibTransId="{0E107A77-AD3D-4A7E-8F17-42FECABA7B7C}"/>
    <dgm:cxn modelId="{1B53A908-EC53-47C8-8264-2A9878705C50}" type="presParOf" srcId="{02CDFA0F-06AC-412C-8A87-3CB293A1DC37}" destId="{30AD991C-F2F5-4D90-92B6-EE7B121CF5CA}" srcOrd="0" destOrd="0" presId="urn:microsoft.com/office/officeart/2005/8/layout/process1"/>
    <dgm:cxn modelId="{9D96C024-2248-46F2-AF97-2A6248429EC6}" type="presParOf" srcId="{02CDFA0F-06AC-412C-8A87-3CB293A1DC37}" destId="{7F5E8094-9A04-4C96-97E0-6F145FCA9CA6}" srcOrd="1" destOrd="0" presId="urn:microsoft.com/office/officeart/2005/8/layout/process1"/>
    <dgm:cxn modelId="{4EFE98EE-DC55-4341-9197-48D0CA22239D}" type="presParOf" srcId="{7F5E8094-9A04-4C96-97E0-6F145FCA9CA6}" destId="{C04F520A-B546-492C-8B03-EF7434C235C8}" srcOrd="0" destOrd="0" presId="urn:microsoft.com/office/officeart/2005/8/layout/process1"/>
    <dgm:cxn modelId="{875DC2CD-46C5-49B7-A409-0E021EED1AF0}" type="presParOf" srcId="{02CDFA0F-06AC-412C-8A87-3CB293A1DC37}" destId="{C6945BC3-A780-4783-A277-C3AAF3C4498C}" srcOrd="2" destOrd="0" presId="urn:microsoft.com/office/officeart/2005/8/layout/process1"/>
    <dgm:cxn modelId="{8C30C8A4-1337-4B06-A829-81ACB67D6C13}" type="presParOf" srcId="{02CDFA0F-06AC-412C-8A87-3CB293A1DC37}" destId="{C7BADF41-84B7-435F-A9EE-AF1AB1D4B8D7}" srcOrd="3" destOrd="0" presId="urn:microsoft.com/office/officeart/2005/8/layout/process1"/>
    <dgm:cxn modelId="{DC034C12-D7E5-451D-9A0A-CB19B1817F25}" type="presParOf" srcId="{C7BADF41-84B7-435F-A9EE-AF1AB1D4B8D7}" destId="{AFFA92EB-D189-4218-9FDF-1D0C0FC97E8B}" srcOrd="0" destOrd="0" presId="urn:microsoft.com/office/officeart/2005/8/layout/process1"/>
    <dgm:cxn modelId="{2C56409D-ACA9-42D1-900C-B12404C4E64F}" type="presParOf" srcId="{02CDFA0F-06AC-412C-8A87-3CB293A1DC37}" destId="{9CE0AFA8-F3F0-4BD0-B77C-2B1472DBD47F}" srcOrd="4" destOrd="0" presId="urn:microsoft.com/office/officeart/2005/8/layout/process1"/>
    <dgm:cxn modelId="{5D374A57-14B7-4B56-9E3A-38021871265D}" type="presParOf" srcId="{02CDFA0F-06AC-412C-8A87-3CB293A1DC37}" destId="{543D66C4-EA43-4D00-BE22-6061759A03F0}" srcOrd="5" destOrd="0" presId="urn:microsoft.com/office/officeart/2005/8/layout/process1"/>
    <dgm:cxn modelId="{DF31F6D5-9F1D-4FED-82E7-B3F4623374AA}" type="presParOf" srcId="{543D66C4-EA43-4D00-BE22-6061759A03F0}" destId="{11A73F19-80FA-4B81-966D-DADC94F1CA17}" srcOrd="0" destOrd="0" presId="urn:microsoft.com/office/officeart/2005/8/layout/process1"/>
    <dgm:cxn modelId="{10D24218-9396-463C-8521-B7F8D6320F64}" type="presParOf" srcId="{02CDFA0F-06AC-412C-8A87-3CB293A1DC37}" destId="{4ED4C11E-D10F-463F-8C2B-E73C1B7DDF2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7B857-37A5-4EB9-BFB7-C8707F0537B9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</dgm:pt>
    <dgm:pt modelId="{8A6F4DA3-EA0D-40C3-9B88-7BF1C8B977A5}">
      <dgm:prSet phldrT="[Text]"/>
      <dgm:spPr/>
      <dgm:t>
        <a:bodyPr/>
        <a:lstStyle/>
        <a:p>
          <a:r>
            <a:rPr lang="en-US" dirty="0" smtClean="0"/>
            <a:t>White paper inquiries and questions</a:t>
          </a:r>
          <a:endParaRPr lang="en-US" dirty="0"/>
        </a:p>
      </dgm:t>
    </dgm:pt>
    <dgm:pt modelId="{2FD7F2E1-4359-484A-89C4-81936AA5153F}" type="parTrans" cxnId="{6BCBBF77-32D3-4733-B3E3-9B8CFB7A80D4}">
      <dgm:prSet/>
      <dgm:spPr/>
      <dgm:t>
        <a:bodyPr/>
        <a:lstStyle/>
        <a:p>
          <a:endParaRPr lang="en-US"/>
        </a:p>
      </dgm:t>
    </dgm:pt>
    <dgm:pt modelId="{0E107A77-AD3D-4A7E-8F17-42FECABA7B7C}" type="sibTrans" cxnId="{6BCBBF77-32D3-4733-B3E3-9B8CFB7A80D4}">
      <dgm:prSet/>
      <dgm:spPr/>
      <dgm:t>
        <a:bodyPr/>
        <a:lstStyle/>
        <a:p>
          <a:endParaRPr lang="en-US"/>
        </a:p>
      </dgm:t>
    </dgm:pt>
    <dgm:pt modelId="{188A2A75-E61C-47C9-AB96-EB7D6C35BEA0}">
      <dgm:prSet phldrT="[Text]"/>
      <dgm:spPr/>
      <dgm:t>
        <a:bodyPr/>
        <a:lstStyle/>
        <a:p>
          <a:r>
            <a:rPr lang="en-US" dirty="0" smtClean="0"/>
            <a:t>White papers</a:t>
          </a:r>
          <a:br>
            <a:rPr lang="en-US" dirty="0" smtClean="0"/>
          </a:br>
          <a:r>
            <a:rPr lang="en-US" dirty="0" smtClean="0"/>
            <a:t>due</a:t>
          </a:r>
          <a:endParaRPr lang="en-US" dirty="0"/>
        </a:p>
      </dgm:t>
    </dgm:pt>
    <dgm:pt modelId="{90F68E50-126E-4A21-9D2D-3B58CBD58C3C}" type="parTrans" cxnId="{B1EDD44C-3FE2-4F5F-8AE6-A4A1A0F578C4}">
      <dgm:prSet/>
      <dgm:spPr/>
      <dgm:t>
        <a:bodyPr/>
        <a:lstStyle/>
        <a:p>
          <a:endParaRPr lang="en-US"/>
        </a:p>
      </dgm:t>
    </dgm:pt>
    <dgm:pt modelId="{0C932784-CB8A-472A-8380-0DA3F9BA12A0}" type="sibTrans" cxnId="{B1EDD44C-3FE2-4F5F-8AE6-A4A1A0F578C4}">
      <dgm:prSet/>
      <dgm:spPr/>
      <dgm:t>
        <a:bodyPr/>
        <a:lstStyle/>
        <a:p>
          <a:endParaRPr lang="en-US"/>
        </a:p>
      </dgm:t>
    </dgm:pt>
    <dgm:pt modelId="{FFC5285F-C5DC-4CFB-A34F-077F2277B8E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Application inquiries and questions</a:t>
          </a:r>
          <a:endParaRPr lang="en-US" dirty="0"/>
        </a:p>
      </dgm:t>
    </dgm:pt>
    <dgm:pt modelId="{23D29514-13FD-497E-A4A9-9332344EE24F}" type="parTrans" cxnId="{5E65745C-A37D-45EF-9902-60607A9997A7}">
      <dgm:prSet/>
      <dgm:spPr/>
      <dgm:t>
        <a:bodyPr/>
        <a:lstStyle/>
        <a:p>
          <a:endParaRPr lang="en-US"/>
        </a:p>
      </dgm:t>
    </dgm:pt>
    <dgm:pt modelId="{9641CDC2-233E-4ED9-B445-DA8C0F608D80}" type="sibTrans" cxnId="{5E65745C-A37D-45EF-9902-60607A9997A7}">
      <dgm:prSet/>
      <dgm:spPr/>
      <dgm:t>
        <a:bodyPr/>
        <a:lstStyle/>
        <a:p>
          <a:endParaRPr lang="en-US"/>
        </a:p>
      </dgm:t>
    </dgm:pt>
    <dgm:pt modelId="{401A33DE-8D0D-4E38-A5B8-C6CB0CC4941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Applications</a:t>
          </a:r>
          <a:br>
            <a:rPr lang="en-US" dirty="0" smtClean="0"/>
          </a:br>
          <a:r>
            <a:rPr lang="en-US" dirty="0" smtClean="0"/>
            <a:t>due</a:t>
          </a:r>
          <a:endParaRPr lang="en-US" dirty="0"/>
        </a:p>
      </dgm:t>
    </dgm:pt>
    <dgm:pt modelId="{EDD286D5-9B10-43D0-907C-3C1C599822A2}" type="parTrans" cxnId="{6F4F1CD9-85CB-4FA3-8BD5-D612CE71A2F5}">
      <dgm:prSet/>
      <dgm:spPr/>
      <dgm:t>
        <a:bodyPr/>
        <a:lstStyle/>
        <a:p>
          <a:endParaRPr lang="en-US"/>
        </a:p>
      </dgm:t>
    </dgm:pt>
    <dgm:pt modelId="{9F627D7A-5F0D-4B0A-A6DF-1969F50615CC}" type="sibTrans" cxnId="{6F4F1CD9-85CB-4FA3-8BD5-D612CE71A2F5}">
      <dgm:prSet/>
      <dgm:spPr/>
      <dgm:t>
        <a:bodyPr/>
        <a:lstStyle/>
        <a:p>
          <a:endParaRPr lang="en-US"/>
        </a:p>
      </dgm:t>
    </dgm:pt>
    <dgm:pt modelId="{02CDFA0F-06AC-412C-8A87-3CB293A1DC37}" type="pres">
      <dgm:prSet presAssocID="{F2B7B857-37A5-4EB9-BFB7-C8707F0537B9}" presName="Name0" presStyleCnt="0">
        <dgm:presLayoutVars>
          <dgm:dir/>
          <dgm:resizeHandles val="exact"/>
        </dgm:presLayoutVars>
      </dgm:prSet>
      <dgm:spPr/>
    </dgm:pt>
    <dgm:pt modelId="{30AD991C-F2F5-4D90-92B6-EE7B121CF5CA}" type="pres">
      <dgm:prSet presAssocID="{8A6F4DA3-EA0D-40C3-9B88-7BF1C8B977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E8094-9A04-4C96-97E0-6F145FCA9CA6}" type="pres">
      <dgm:prSet presAssocID="{0E107A77-AD3D-4A7E-8F17-42FECABA7B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04F520A-B546-492C-8B03-EF7434C235C8}" type="pres">
      <dgm:prSet presAssocID="{0E107A77-AD3D-4A7E-8F17-42FECABA7B7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6945BC3-A780-4783-A277-C3AAF3C4498C}" type="pres">
      <dgm:prSet presAssocID="{188A2A75-E61C-47C9-AB96-EB7D6C35BE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ADF41-84B7-435F-A9EE-AF1AB1D4B8D7}" type="pres">
      <dgm:prSet presAssocID="{0C932784-CB8A-472A-8380-0DA3F9BA12A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FFA92EB-D189-4218-9FDF-1D0C0FC97E8B}" type="pres">
      <dgm:prSet presAssocID="{0C932784-CB8A-472A-8380-0DA3F9BA12A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CE0AFA8-F3F0-4BD0-B77C-2B1472DBD47F}" type="pres">
      <dgm:prSet presAssocID="{FFC5285F-C5DC-4CFB-A34F-077F2277B8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D66C4-EA43-4D00-BE22-6061759A03F0}" type="pres">
      <dgm:prSet presAssocID="{9641CDC2-233E-4ED9-B445-DA8C0F608D8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1A73F19-80FA-4B81-966D-DADC94F1CA17}" type="pres">
      <dgm:prSet presAssocID="{9641CDC2-233E-4ED9-B445-DA8C0F608D8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ED4C11E-D10F-463F-8C2B-E73C1B7DDF27}" type="pres">
      <dgm:prSet presAssocID="{401A33DE-8D0D-4E38-A5B8-C6CB0CC4941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667F-57AC-4E34-8530-06A57DDB3A54}" type="presOf" srcId="{0E107A77-AD3D-4A7E-8F17-42FECABA7B7C}" destId="{C04F520A-B546-492C-8B03-EF7434C235C8}" srcOrd="1" destOrd="0" presId="urn:microsoft.com/office/officeart/2005/8/layout/process1"/>
    <dgm:cxn modelId="{B1EDD44C-3FE2-4F5F-8AE6-A4A1A0F578C4}" srcId="{F2B7B857-37A5-4EB9-BFB7-C8707F0537B9}" destId="{188A2A75-E61C-47C9-AB96-EB7D6C35BEA0}" srcOrd="1" destOrd="0" parTransId="{90F68E50-126E-4A21-9D2D-3B58CBD58C3C}" sibTransId="{0C932784-CB8A-472A-8380-0DA3F9BA12A0}"/>
    <dgm:cxn modelId="{1696FBFE-10B8-4E55-8B53-E7C0ED7BDFB5}" type="presOf" srcId="{0E107A77-AD3D-4A7E-8F17-42FECABA7B7C}" destId="{7F5E8094-9A04-4C96-97E0-6F145FCA9CA6}" srcOrd="0" destOrd="0" presId="urn:microsoft.com/office/officeart/2005/8/layout/process1"/>
    <dgm:cxn modelId="{7B81229E-63CB-4C54-A6ED-D48701F9291D}" type="presOf" srcId="{401A33DE-8D0D-4E38-A5B8-C6CB0CC49419}" destId="{4ED4C11E-D10F-463F-8C2B-E73C1B7DDF27}" srcOrd="0" destOrd="0" presId="urn:microsoft.com/office/officeart/2005/8/layout/process1"/>
    <dgm:cxn modelId="{437B78D3-CD49-48C8-8C47-8F69095B69AC}" type="presOf" srcId="{8A6F4DA3-EA0D-40C3-9B88-7BF1C8B977A5}" destId="{30AD991C-F2F5-4D90-92B6-EE7B121CF5CA}" srcOrd="0" destOrd="0" presId="urn:microsoft.com/office/officeart/2005/8/layout/process1"/>
    <dgm:cxn modelId="{F1CCA881-0FA4-440B-9469-E1257019467E}" type="presOf" srcId="{9641CDC2-233E-4ED9-B445-DA8C0F608D80}" destId="{543D66C4-EA43-4D00-BE22-6061759A03F0}" srcOrd="0" destOrd="0" presId="urn:microsoft.com/office/officeart/2005/8/layout/process1"/>
    <dgm:cxn modelId="{693CC2BD-89FD-4DC8-8D3C-77BE9EAF773B}" type="presOf" srcId="{F2B7B857-37A5-4EB9-BFB7-C8707F0537B9}" destId="{02CDFA0F-06AC-412C-8A87-3CB293A1DC37}" srcOrd="0" destOrd="0" presId="urn:microsoft.com/office/officeart/2005/8/layout/process1"/>
    <dgm:cxn modelId="{6F4F1CD9-85CB-4FA3-8BD5-D612CE71A2F5}" srcId="{F2B7B857-37A5-4EB9-BFB7-C8707F0537B9}" destId="{401A33DE-8D0D-4E38-A5B8-C6CB0CC49419}" srcOrd="3" destOrd="0" parTransId="{EDD286D5-9B10-43D0-907C-3C1C599822A2}" sibTransId="{9F627D7A-5F0D-4B0A-A6DF-1969F50615CC}"/>
    <dgm:cxn modelId="{3518C891-441C-480C-A1B1-A619B10459AA}" type="presOf" srcId="{188A2A75-E61C-47C9-AB96-EB7D6C35BEA0}" destId="{C6945BC3-A780-4783-A277-C3AAF3C4498C}" srcOrd="0" destOrd="0" presId="urn:microsoft.com/office/officeart/2005/8/layout/process1"/>
    <dgm:cxn modelId="{D6542998-A150-49B0-8AF0-E97E6BF7433E}" type="presOf" srcId="{FFC5285F-C5DC-4CFB-A34F-077F2277B8E3}" destId="{9CE0AFA8-F3F0-4BD0-B77C-2B1472DBD47F}" srcOrd="0" destOrd="0" presId="urn:microsoft.com/office/officeart/2005/8/layout/process1"/>
    <dgm:cxn modelId="{5E65745C-A37D-45EF-9902-60607A9997A7}" srcId="{F2B7B857-37A5-4EB9-BFB7-C8707F0537B9}" destId="{FFC5285F-C5DC-4CFB-A34F-077F2277B8E3}" srcOrd="2" destOrd="0" parTransId="{23D29514-13FD-497E-A4A9-9332344EE24F}" sibTransId="{9641CDC2-233E-4ED9-B445-DA8C0F608D80}"/>
    <dgm:cxn modelId="{6ADD715F-06AC-42D9-B06F-5E1B9E3BF90E}" type="presOf" srcId="{0C932784-CB8A-472A-8380-0DA3F9BA12A0}" destId="{C7BADF41-84B7-435F-A9EE-AF1AB1D4B8D7}" srcOrd="0" destOrd="0" presId="urn:microsoft.com/office/officeart/2005/8/layout/process1"/>
    <dgm:cxn modelId="{552812A2-0D20-4A54-9E86-84E44A6B37C2}" type="presOf" srcId="{0C932784-CB8A-472A-8380-0DA3F9BA12A0}" destId="{AFFA92EB-D189-4218-9FDF-1D0C0FC97E8B}" srcOrd="1" destOrd="0" presId="urn:microsoft.com/office/officeart/2005/8/layout/process1"/>
    <dgm:cxn modelId="{FB81E9E8-06A2-4E04-9A12-CDFD9703C41F}" type="presOf" srcId="{9641CDC2-233E-4ED9-B445-DA8C0F608D80}" destId="{11A73F19-80FA-4B81-966D-DADC94F1CA17}" srcOrd="1" destOrd="0" presId="urn:microsoft.com/office/officeart/2005/8/layout/process1"/>
    <dgm:cxn modelId="{6BCBBF77-32D3-4733-B3E3-9B8CFB7A80D4}" srcId="{F2B7B857-37A5-4EB9-BFB7-C8707F0537B9}" destId="{8A6F4DA3-EA0D-40C3-9B88-7BF1C8B977A5}" srcOrd="0" destOrd="0" parTransId="{2FD7F2E1-4359-484A-89C4-81936AA5153F}" sibTransId="{0E107A77-AD3D-4A7E-8F17-42FECABA7B7C}"/>
    <dgm:cxn modelId="{1B53A908-EC53-47C8-8264-2A9878705C50}" type="presParOf" srcId="{02CDFA0F-06AC-412C-8A87-3CB293A1DC37}" destId="{30AD991C-F2F5-4D90-92B6-EE7B121CF5CA}" srcOrd="0" destOrd="0" presId="urn:microsoft.com/office/officeart/2005/8/layout/process1"/>
    <dgm:cxn modelId="{9D96C024-2248-46F2-AF97-2A6248429EC6}" type="presParOf" srcId="{02CDFA0F-06AC-412C-8A87-3CB293A1DC37}" destId="{7F5E8094-9A04-4C96-97E0-6F145FCA9CA6}" srcOrd="1" destOrd="0" presId="urn:microsoft.com/office/officeart/2005/8/layout/process1"/>
    <dgm:cxn modelId="{4EFE98EE-DC55-4341-9197-48D0CA22239D}" type="presParOf" srcId="{7F5E8094-9A04-4C96-97E0-6F145FCA9CA6}" destId="{C04F520A-B546-492C-8B03-EF7434C235C8}" srcOrd="0" destOrd="0" presId="urn:microsoft.com/office/officeart/2005/8/layout/process1"/>
    <dgm:cxn modelId="{875DC2CD-46C5-49B7-A409-0E021EED1AF0}" type="presParOf" srcId="{02CDFA0F-06AC-412C-8A87-3CB293A1DC37}" destId="{C6945BC3-A780-4783-A277-C3AAF3C4498C}" srcOrd="2" destOrd="0" presId="urn:microsoft.com/office/officeart/2005/8/layout/process1"/>
    <dgm:cxn modelId="{8C30C8A4-1337-4B06-A829-81ACB67D6C13}" type="presParOf" srcId="{02CDFA0F-06AC-412C-8A87-3CB293A1DC37}" destId="{C7BADF41-84B7-435F-A9EE-AF1AB1D4B8D7}" srcOrd="3" destOrd="0" presId="urn:microsoft.com/office/officeart/2005/8/layout/process1"/>
    <dgm:cxn modelId="{DC034C12-D7E5-451D-9A0A-CB19B1817F25}" type="presParOf" srcId="{C7BADF41-84B7-435F-A9EE-AF1AB1D4B8D7}" destId="{AFFA92EB-D189-4218-9FDF-1D0C0FC97E8B}" srcOrd="0" destOrd="0" presId="urn:microsoft.com/office/officeart/2005/8/layout/process1"/>
    <dgm:cxn modelId="{2C56409D-ACA9-42D1-900C-B12404C4E64F}" type="presParOf" srcId="{02CDFA0F-06AC-412C-8A87-3CB293A1DC37}" destId="{9CE0AFA8-F3F0-4BD0-B77C-2B1472DBD47F}" srcOrd="4" destOrd="0" presId="urn:microsoft.com/office/officeart/2005/8/layout/process1"/>
    <dgm:cxn modelId="{5D374A57-14B7-4B56-9E3A-38021871265D}" type="presParOf" srcId="{02CDFA0F-06AC-412C-8A87-3CB293A1DC37}" destId="{543D66C4-EA43-4D00-BE22-6061759A03F0}" srcOrd="5" destOrd="0" presId="urn:microsoft.com/office/officeart/2005/8/layout/process1"/>
    <dgm:cxn modelId="{DF31F6D5-9F1D-4FED-82E7-B3F4623374AA}" type="presParOf" srcId="{543D66C4-EA43-4D00-BE22-6061759A03F0}" destId="{11A73F19-80FA-4B81-966D-DADC94F1CA17}" srcOrd="0" destOrd="0" presId="urn:microsoft.com/office/officeart/2005/8/layout/process1"/>
    <dgm:cxn modelId="{10D24218-9396-463C-8521-B7F8D6320F64}" type="presParOf" srcId="{02CDFA0F-06AC-412C-8A87-3CB293A1DC37}" destId="{4ED4C11E-D10F-463F-8C2B-E73C1B7DDF2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7B857-37A5-4EB9-BFB7-C8707F0537B9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</dgm:pt>
    <dgm:pt modelId="{8A6F4DA3-EA0D-40C3-9B88-7BF1C8B977A5}">
      <dgm:prSet phldrT="[Text]"/>
      <dgm:spPr/>
      <dgm:t>
        <a:bodyPr/>
        <a:lstStyle/>
        <a:p>
          <a:r>
            <a:rPr lang="en-US" dirty="0" smtClean="0"/>
            <a:t>Applications open</a:t>
          </a:r>
          <a:endParaRPr lang="en-US" dirty="0"/>
        </a:p>
      </dgm:t>
    </dgm:pt>
    <dgm:pt modelId="{2FD7F2E1-4359-484A-89C4-81936AA5153F}" type="parTrans" cxnId="{6BCBBF77-32D3-4733-B3E3-9B8CFB7A80D4}">
      <dgm:prSet/>
      <dgm:spPr/>
      <dgm:t>
        <a:bodyPr/>
        <a:lstStyle/>
        <a:p>
          <a:endParaRPr lang="en-US"/>
        </a:p>
      </dgm:t>
    </dgm:pt>
    <dgm:pt modelId="{0E107A77-AD3D-4A7E-8F17-42FECABA7B7C}" type="sibTrans" cxnId="{6BCBBF77-32D3-4733-B3E3-9B8CFB7A80D4}">
      <dgm:prSet/>
      <dgm:spPr/>
      <dgm:t>
        <a:bodyPr/>
        <a:lstStyle/>
        <a:p>
          <a:endParaRPr lang="en-US"/>
        </a:p>
      </dgm:t>
    </dgm:pt>
    <dgm:pt modelId="{188A2A75-E61C-47C9-AB96-EB7D6C35BEA0}">
      <dgm:prSet phldrT="[Text]"/>
      <dgm:spPr/>
      <dgm:t>
        <a:bodyPr/>
        <a:lstStyle/>
        <a:p>
          <a:r>
            <a:rPr lang="en-US" dirty="0" smtClean="0"/>
            <a:t>Applications due </a:t>
          </a:r>
          <a:endParaRPr lang="en-US" dirty="0"/>
        </a:p>
      </dgm:t>
    </dgm:pt>
    <dgm:pt modelId="{90F68E50-126E-4A21-9D2D-3B58CBD58C3C}" type="parTrans" cxnId="{B1EDD44C-3FE2-4F5F-8AE6-A4A1A0F578C4}">
      <dgm:prSet/>
      <dgm:spPr/>
      <dgm:t>
        <a:bodyPr/>
        <a:lstStyle/>
        <a:p>
          <a:endParaRPr lang="en-US"/>
        </a:p>
      </dgm:t>
    </dgm:pt>
    <dgm:pt modelId="{0C932784-CB8A-472A-8380-0DA3F9BA12A0}" type="sibTrans" cxnId="{B1EDD44C-3FE2-4F5F-8AE6-A4A1A0F578C4}">
      <dgm:prSet/>
      <dgm:spPr/>
      <dgm:t>
        <a:bodyPr/>
        <a:lstStyle/>
        <a:p>
          <a:endParaRPr lang="en-US"/>
        </a:p>
      </dgm:t>
    </dgm:pt>
    <dgm:pt modelId="{FFC5285F-C5DC-4CFB-A34F-077F2277B8E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Panel Review</a:t>
          </a:r>
          <a:endParaRPr lang="en-US" dirty="0"/>
        </a:p>
      </dgm:t>
    </dgm:pt>
    <dgm:pt modelId="{23D29514-13FD-497E-A4A9-9332344EE24F}" type="parTrans" cxnId="{5E65745C-A37D-45EF-9902-60607A9997A7}">
      <dgm:prSet/>
      <dgm:spPr/>
      <dgm:t>
        <a:bodyPr/>
        <a:lstStyle/>
        <a:p>
          <a:endParaRPr lang="en-US"/>
        </a:p>
      </dgm:t>
    </dgm:pt>
    <dgm:pt modelId="{9641CDC2-233E-4ED9-B445-DA8C0F608D80}" type="sibTrans" cxnId="{5E65745C-A37D-45EF-9902-60607A9997A7}">
      <dgm:prSet/>
      <dgm:spPr/>
      <dgm:t>
        <a:bodyPr/>
        <a:lstStyle/>
        <a:p>
          <a:endParaRPr lang="en-US"/>
        </a:p>
      </dgm:t>
    </dgm:pt>
    <dgm:pt modelId="{401A33DE-8D0D-4E38-A5B8-C6CB0CC4941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Awardees</a:t>
          </a:r>
        </a:p>
        <a:p>
          <a:r>
            <a:rPr lang="en-US" dirty="0" smtClean="0"/>
            <a:t>announced</a:t>
          </a:r>
          <a:endParaRPr lang="en-US" dirty="0"/>
        </a:p>
      </dgm:t>
    </dgm:pt>
    <dgm:pt modelId="{EDD286D5-9B10-43D0-907C-3C1C599822A2}" type="parTrans" cxnId="{6F4F1CD9-85CB-4FA3-8BD5-D612CE71A2F5}">
      <dgm:prSet/>
      <dgm:spPr/>
      <dgm:t>
        <a:bodyPr/>
        <a:lstStyle/>
        <a:p>
          <a:endParaRPr lang="en-US"/>
        </a:p>
      </dgm:t>
    </dgm:pt>
    <dgm:pt modelId="{9F627D7A-5F0D-4B0A-A6DF-1969F50615CC}" type="sibTrans" cxnId="{6F4F1CD9-85CB-4FA3-8BD5-D612CE71A2F5}">
      <dgm:prSet/>
      <dgm:spPr/>
      <dgm:t>
        <a:bodyPr/>
        <a:lstStyle/>
        <a:p>
          <a:endParaRPr lang="en-US"/>
        </a:p>
      </dgm:t>
    </dgm:pt>
    <dgm:pt modelId="{02CDFA0F-06AC-412C-8A87-3CB293A1DC37}" type="pres">
      <dgm:prSet presAssocID="{F2B7B857-37A5-4EB9-BFB7-C8707F0537B9}" presName="Name0" presStyleCnt="0">
        <dgm:presLayoutVars>
          <dgm:dir/>
          <dgm:resizeHandles val="exact"/>
        </dgm:presLayoutVars>
      </dgm:prSet>
      <dgm:spPr/>
    </dgm:pt>
    <dgm:pt modelId="{30AD991C-F2F5-4D90-92B6-EE7B121CF5CA}" type="pres">
      <dgm:prSet presAssocID="{8A6F4DA3-EA0D-40C3-9B88-7BF1C8B977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E8094-9A04-4C96-97E0-6F145FCA9CA6}" type="pres">
      <dgm:prSet presAssocID="{0E107A77-AD3D-4A7E-8F17-42FECABA7B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04F520A-B546-492C-8B03-EF7434C235C8}" type="pres">
      <dgm:prSet presAssocID="{0E107A77-AD3D-4A7E-8F17-42FECABA7B7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6945BC3-A780-4783-A277-C3AAF3C4498C}" type="pres">
      <dgm:prSet presAssocID="{188A2A75-E61C-47C9-AB96-EB7D6C35BE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ADF41-84B7-435F-A9EE-AF1AB1D4B8D7}" type="pres">
      <dgm:prSet presAssocID="{0C932784-CB8A-472A-8380-0DA3F9BA12A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FFA92EB-D189-4218-9FDF-1D0C0FC97E8B}" type="pres">
      <dgm:prSet presAssocID="{0C932784-CB8A-472A-8380-0DA3F9BA12A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CE0AFA8-F3F0-4BD0-B77C-2B1472DBD47F}" type="pres">
      <dgm:prSet presAssocID="{FFC5285F-C5DC-4CFB-A34F-077F2277B8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D66C4-EA43-4D00-BE22-6061759A03F0}" type="pres">
      <dgm:prSet presAssocID="{9641CDC2-233E-4ED9-B445-DA8C0F608D8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1A73F19-80FA-4B81-966D-DADC94F1CA17}" type="pres">
      <dgm:prSet presAssocID="{9641CDC2-233E-4ED9-B445-DA8C0F608D8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ED4C11E-D10F-463F-8C2B-E73C1B7DDF27}" type="pres">
      <dgm:prSet presAssocID="{401A33DE-8D0D-4E38-A5B8-C6CB0CC4941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667F-57AC-4E34-8530-06A57DDB3A54}" type="presOf" srcId="{0E107A77-AD3D-4A7E-8F17-42FECABA7B7C}" destId="{C04F520A-B546-492C-8B03-EF7434C235C8}" srcOrd="1" destOrd="0" presId="urn:microsoft.com/office/officeart/2005/8/layout/process1"/>
    <dgm:cxn modelId="{B1EDD44C-3FE2-4F5F-8AE6-A4A1A0F578C4}" srcId="{F2B7B857-37A5-4EB9-BFB7-C8707F0537B9}" destId="{188A2A75-E61C-47C9-AB96-EB7D6C35BEA0}" srcOrd="1" destOrd="0" parTransId="{90F68E50-126E-4A21-9D2D-3B58CBD58C3C}" sibTransId="{0C932784-CB8A-472A-8380-0DA3F9BA12A0}"/>
    <dgm:cxn modelId="{1696FBFE-10B8-4E55-8B53-E7C0ED7BDFB5}" type="presOf" srcId="{0E107A77-AD3D-4A7E-8F17-42FECABA7B7C}" destId="{7F5E8094-9A04-4C96-97E0-6F145FCA9CA6}" srcOrd="0" destOrd="0" presId="urn:microsoft.com/office/officeart/2005/8/layout/process1"/>
    <dgm:cxn modelId="{7B81229E-63CB-4C54-A6ED-D48701F9291D}" type="presOf" srcId="{401A33DE-8D0D-4E38-A5B8-C6CB0CC49419}" destId="{4ED4C11E-D10F-463F-8C2B-E73C1B7DDF27}" srcOrd="0" destOrd="0" presId="urn:microsoft.com/office/officeart/2005/8/layout/process1"/>
    <dgm:cxn modelId="{437B78D3-CD49-48C8-8C47-8F69095B69AC}" type="presOf" srcId="{8A6F4DA3-EA0D-40C3-9B88-7BF1C8B977A5}" destId="{30AD991C-F2F5-4D90-92B6-EE7B121CF5CA}" srcOrd="0" destOrd="0" presId="urn:microsoft.com/office/officeart/2005/8/layout/process1"/>
    <dgm:cxn modelId="{F1CCA881-0FA4-440B-9469-E1257019467E}" type="presOf" srcId="{9641CDC2-233E-4ED9-B445-DA8C0F608D80}" destId="{543D66C4-EA43-4D00-BE22-6061759A03F0}" srcOrd="0" destOrd="0" presId="urn:microsoft.com/office/officeart/2005/8/layout/process1"/>
    <dgm:cxn modelId="{693CC2BD-89FD-4DC8-8D3C-77BE9EAF773B}" type="presOf" srcId="{F2B7B857-37A5-4EB9-BFB7-C8707F0537B9}" destId="{02CDFA0F-06AC-412C-8A87-3CB293A1DC37}" srcOrd="0" destOrd="0" presId="urn:microsoft.com/office/officeart/2005/8/layout/process1"/>
    <dgm:cxn modelId="{6F4F1CD9-85CB-4FA3-8BD5-D612CE71A2F5}" srcId="{F2B7B857-37A5-4EB9-BFB7-C8707F0537B9}" destId="{401A33DE-8D0D-4E38-A5B8-C6CB0CC49419}" srcOrd="3" destOrd="0" parTransId="{EDD286D5-9B10-43D0-907C-3C1C599822A2}" sibTransId="{9F627D7A-5F0D-4B0A-A6DF-1969F50615CC}"/>
    <dgm:cxn modelId="{3518C891-441C-480C-A1B1-A619B10459AA}" type="presOf" srcId="{188A2A75-E61C-47C9-AB96-EB7D6C35BEA0}" destId="{C6945BC3-A780-4783-A277-C3AAF3C4498C}" srcOrd="0" destOrd="0" presId="urn:microsoft.com/office/officeart/2005/8/layout/process1"/>
    <dgm:cxn modelId="{D6542998-A150-49B0-8AF0-E97E6BF7433E}" type="presOf" srcId="{FFC5285F-C5DC-4CFB-A34F-077F2277B8E3}" destId="{9CE0AFA8-F3F0-4BD0-B77C-2B1472DBD47F}" srcOrd="0" destOrd="0" presId="urn:microsoft.com/office/officeart/2005/8/layout/process1"/>
    <dgm:cxn modelId="{5E65745C-A37D-45EF-9902-60607A9997A7}" srcId="{F2B7B857-37A5-4EB9-BFB7-C8707F0537B9}" destId="{FFC5285F-C5DC-4CFB-A34F-077F2277B8E3}" srcOrd="2" destOrd="0" parTransId="{23D29514-13FD-497E-A4A9-9332344EE24F}" sibTransId="{9641CDC2-233E-4ED9-B445-DA8C0F608D80}"/>
    <dgm:cxn modelId="{6ADD715F-06AC-42D9-B06F-5E1B9E3BF90E}" type="presOf" srcId="{0C932784-CB8A-472A-8380-0DA3F9BA12A0}" destId="{C7BADF41-84B7-435F-A9EE-AF1AB1D4B8D7}" srcOrd="0" destOrd="0" presId="urn:microsoft.com/office/officeart/2005/8/layout/process1"/>
    <dgm:cxn modelId="{552812A2-0D20-4A54-9E86-84E44A6B37C2}" type="presOf" srcId="{0C932784-CB8A-472A-8380-0DA3F9BA12A0}" destId="{AFFA92EB-D189-4218-9FDF-1D0C0FC97E8B}" srcOrd="1" destOrd="0" presId="urn:microsoft.com/office/officeart/2005/8/layout/process1"/>
    <dgm:cxn modelId="{FB81E9E8-06A2-4E04-9A12-CDFD9703C41F}" type="presOf" srcId="{9641CDC2-233E-4ED9-B445-DA8C0F608D80}" destId="{11A73F19-80FA-4B81-966D-DADC94F1CA17}" srcOrd="1" destOrd="0" presId="urn:microsoft.com/office/officeart/2005/8/layout/process1"/>
    <dgm:cxn modelId="{6BCBBF77-32D3-4733-B3E3-9B8CFB7A80D4}" srcId="{F2B7B857-37A5-4EB9-BFB7-C8707F0537B9}" destId="{8A6F4DA3-EA0D-40C3-9B88-7BF1C8B977A5}" srcOrd="0" destOrd="0" parTransId="{2FD7F2E1-4359-484A-89C4-81936AA5153F}" sibTransId="{0E107A77-AD3D-4A7E-8F17-42FECABA7B7C}"/>
    <dgm:cxn modelId="{1B53A908-EC53-47C8-8264-2A9878705C50}" type="presParOf" srcId="{02CDFA0F-06AC-412C-8A87-3CB293A1DC37}" destId="{30AD991C-F2F5-4D90-92B6-EE7B121CF5CA}" srcOrd="0" destOrd="0" presId="urn:microsoft.com/office/officeart/2005/8/layout/process1"/>
    <dgm:cxn modelId="{9D96C024-2248-46F2-AF97-2A6248429EC6}" type="presParOf" srcId="{02CDFA0F-06AC-412C-8A87-3CB293A1DC37}" destId="{7F5E8094-9A04-4C96-97E0-6F145FCA9CA6}" srcOrd="1" destOrd="0" presId="urn:microsoft.com/office/officeart/2005/8/layout/process1"/>
    <dgm:cxn modelId="{4EFE98EE-DC55-4341-9197-48D0CA22239D}" type="presParOf" srcId="{7F5E8094-9A04-4C96-97E0-6F145FCA9CA6}" destId="{C04F520A-B546-492C-8B03-EF7434C235C8}" srcOrd="0" destOrd="0" presId="urn:microsoft.com/office/officeart/2005/8/layout/process1"/>
    <dgm:cxn modelId="{875DC2CD-46C5-49B7-A409-0E021EED1AF0}" type="presParOf" srcId="{02CDFA0F-06AC-412C-8A87-3CB293A1DC37}" destId="{C6945BC3-A780-4783-A277-C3AAF3C4498C}" srcOrd="2" destOrd="0" presId="urn:microsoft.com/office/officeart/2005/8/layout/process1"/>
    <dgm:cxn modelId="{8C30C8A4-1337-4B06-A829-81ACB67D6C13}" type="presParOf" srcId="{02CDFA0F-06AC-412C-8A87-3CB293A1DC37}" destId="{C7BADF41-84B7-435F-A9EE-AF1AB1D4B8D7}" srcOrd="3" destOrd="0" presId="urn:microsoft.com/office/officeart/2005/8/layout/process1"/>
    <dgm:cxn modelId="{DC034C12-D7E5-451D-9A0A-CB19B1817F25}" type="presParOf" srcId="{C7BADF41-84B7-435F-A9EE-AF1AB1D4B8D7}" destId="{AFFA92EB-D189-4218-9FDF-1D0C0FC97E8B}" srcOrd="0" destOrd="0" presId="urn:microsoft.com/office/officeart/2005/8/layout/process1"/>
    <dgm:cxn modelId="{2C56409D-ACA9-42D1-900C-B12404C4E64F}" type="presParOf" srcId="{02CDFA0F-06AC-412C-8A87-3CB293A1DC37}" destId="{9CE0AFA8-F3F0-4BD0-B77C-2B1472DBD47F}" srcOrd="4" destOrd="0" presId="urn:microsoft.com/office/officeart/2005/8/layout/process1"/>
    <dgm:cxn modelId="{5D374A57-14B7-4B56-9E3A-38021871265D}" type="presParOf" srcId="{02CDFA0F-06AC-412C-8A87-3CB293A1DC37}" destId="{543D66C4-EA43-4D00-BE22-6061759A03F0}" srcOrd="5" destOrd="0" presId="urn:microsoft.com/office/officeart/2005/8/layout/process1"/>
    <dgm:cxn modelId="{DF31F6D5-9F1D-4FED-82E7-B3F4623374AA}" type="presParOf" srcId="{543D66C4-EA43-4D00-BE22-6061759A03F0}" destId="{11A73F19-80FA-4B81-966D-DADC94F1CA17}" srcOrd="0" destOrd="0" presId="urn:microsoft.com/office/officeart/2005/8/layout/process1"/>
    <dgm:cxn modelId="{10D24218-9396-463C-8521-B7F8D6320F64}" type="presParOf" srcId="{02CDFA0F-06AC-412C-8A87-3CB293A1DC37}" destId="{4ED4C11E-D10F-463F-8C2B-E73C1B7DDF2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D991C-F2F5-4D90-92B6-EE7B121CF5CA}">
      <dsp:nvSpPr>
        <dsp:cNvPr id="0" name=""/>
        <dsp:cNvSpPr/>
      </dsp:nvSpPr>
      <dsp:spPr>
        <a:xfrm>
          <a:off x="3192" y="1955987"/>
          <a:ext cx="1395897" cy="91605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FoA</a:t>
          </a:r>
          <a:r>
            <a:rPr lang="en-US" sz="1800" kern="1200" dirty="0" smtClean="0"/>
            <a:t> posted by ONR</a:t>
          </a:r>
          <a:endParaRPr lang="en-US" sz="1800" kern="1200" dirty="0"/>
        </a:p>
      </dsp:txBody>
      <dsp:txXfrm>
        <a:off x="30022" y="1982817"/>
        <a:ext cx="1342237" cy="862397"/>
      </dsp:txXfrm>
    </dsp:sp>
    <dsp:sp modelId="{7F5E8094-9A04-4C96-97E0-6F145FCA9CA6}">
      <dsp:nvSpPr>
        <dsp:cNvPr id="0" name=""/>
        <dsp:cNvSpPr/>
      </dsp:nvSpPr>
      <dsp:spPr>
        <a:xfrm>
          <a:off x="1538680" y="2240924"/>
          <a:ext cx="295930" cy="346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38680" y="2310160"/>
        <a:ext cx="207151" cy="207710"/>
      </dsp:txXfrm>
    </dsp:sp>
    <dsp:sp modelId="{C6945BC3-A780-4783-A277-C3AAF3C4498C}">
      <dsp:nvSpPr>
        <dsp:cNvPr id="0" name=""/>
        <dsp:cNvSpPr/>
      </dsp:nvSpPr>
      <dsp:spPr>
        <a:xfrm>
          <a:off x="1957449" y="1955987"/>
          <a:ext cx="1395897" cy="91605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White papers</a:t>
          </a:r>
          <a:br>
            <a:rPr lang="en-US" sz="1800" kern="1200" dirty="0" smtClean="0"/>
          </a:br>
          <a:r>
            <a:rPr lang="en-US" sz="1800" kern="1200" dirty="0" smtClean="0"/>
            <a:t>due</a:t>
          </a:r>
          <a:endParaRPr lang="en-US" sz="1800" kern="1200" dirty="0"/>
        </a:p>
      </dsp:txBody>
      <dsp:txXfrm>
        <a:off x="1984279" y="1982817"/>
        <a:ext cx="1342237" cy="862397"/>
      </dsp:txXfrm>
    </dsp:sp>
    <dsp:sp modelId="{C7BADF41-84B7-435F-A9EE-AF1AB1D4B8D7}">
      <dsp:nvSpPr>
        <dsp:cNvPr id="0" name=""/>
        <dsp:cNvSpPr/>
      </dsp:nvSpPr>
      <dsp:spPr>
        <a:xfrm>
          <a:off x="3492936" y="2240924"/>
          <a:ext cx="295930" cy="346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03"/>
            <a:lumOff val="233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92936" y="2310160"/>
        <a:ext cx="207151" cy="207710"/>
      </dsp:txXfrm>
    </dsp:sp>
    <dsp:sp modelId="{9CE0AFA8-F3F0-4BD0-B77C-2B1472DBD47F}">
      <dsp:nvSpPr>
        <dsp:cNvPr id="0" name=""/>
        <dsp:cNvSpPr/>
      </dsp:nvSpPr>
      <dsp:spPr>
        <a:xfrm>
          <a:off x="3911706" y="1955987"/>
          <a:ext cx="1395897" cy="91605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Full proposals due</a:t>
          </a:r>
          <a:endParaRPr lang="en-US" sz="1800" kern="1200" dirty="0"/>
        </a:p>
      </dsp:txBody>
      <dsp:txXfrm>
        <a:off x="3938536" y="1982817"/>
        <a:ext cx="1342237" cy="862397"/>
      </dsp:txXfrm>
    </dsp:sp>
    <dsp:sp modelId="{543D66C4-EA43-4D00-BE22-6061759A03F0}">
      <dsp:nvSpPr>
        <dsp:cNvPr id="0" name=""/>
        <dsp:cNvSpPr/>
      </dsp:nvSpPr>
      <dsp:spPr>
        <a:xfrm>
          <a:off x="5447193" y="2240924"/>
          <a:ext cx="295930" cy="346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03"/>
            <a:lumOff val="233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47193" y="2310160"/>
        <a:ext cx="207151" cy="207710"/>
      </dsp:txXfrm>
    </dsp:sp>
    <dsp:sp modelId="{4ED4C11E-D10F-463F-8C2B-E73C1B7DDF27}">
      <dsp:nvSpPr>
        <dsp:cNvPr id="0" name=""/>
        <dsp:cNvSpPr/>
      </dsp:nvSpPr>
      <dsp:spPr>
        <a:xfrm>
          <a:off x="5865962" y="1955987"/>
          <a:ext cx="1395897" cy="91605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Selection of 2019 Class</a:t>
          </a:r>
          <a:endParaRPr lang="en-US" sz="1800" kern="1200" dirty="0"/>
        </a:p>
      </dsp:txBody>
      <dsp:txXfrm>
        <a:off x="5892792" y="1982817"/>
        <a:ext cx="1342237" cy="862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D991C-F2F5-4D90-92B6-EE7B121CF5CA}">
      <dsp:nvSpPr>
        <dsp:cNvPr id="0" name=""/>
        <dsp:cNvSpPr/>
      </dsp:nvSpPr>
      <dsp:spPr>
        <a:xfrm>
          <a:off x="3192" y="1857837"/>
          <a:ext cx="1395897" cy="11123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White paper inquiries and questions</a:t>
          </a:r>
          <a:endParaRPr lang="en-US" sz="1700" kern="1200" dirty="0"/>
        </a:p>
      </dsp:txBody>
      <dsp:txXfrm>
        <a:off x="35772" y="1890417"/>
        <a:ext cx="1330737" cy="1047196"/>
      </dsp:txXfrm>
    </dsp:sp>
    <dsp:sp modelId="{7F5E8094-9A04-4C96-97E0-6F145FCA9CA6}">
      <dsp:nvSpPr>
        <dsp:cNvPr id="0" name=""/>
        <dsp:cNvSpPr/>
      </dsp:nvSpPr>
      <dsp:spPr>
        <a:xfrm>
          <a:off x="1538680" y="2240924"/>
          <a:ext cx="295930" cy="346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38680" y="2310160"/>
        <a:ext cx="207151" cy="207710"/>
      </dsp:txXfrm>
    </dsp:sp>
    <dsp:sp modelId="{C6945BC3-A780-4783-A277-C3AAF3C4498C}">
      <dsp:nvSpPr>
        <dsp:cNvPr id="0" name=""/>
        <dsp:cNvSpPr/>
      </dsp:nvSpPr>
      <dsp:spPr>
        <a:xfrm>
          <a:off x="1957449" y="1857837"/>
          <a:ext cx="1395897" cy="11123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White papers</a:t>
          </a:r>
          <a:br>
            <a:rPr lang="en-US" sz="1700" kern="1200" dirty="0" smtClean="0"/>
          </a:br>
          <a:r>
            <a:rPr lang="en-US" sz="1700" kern="1200" dirty="0" smtClean="0"/>
            <a:t>due</a:t>
          </a:r>
          <a:endParaRPr lang="en-US" sz="1700" kern="1200" dirty="0"/>
        </a:p>
      </dsp:txBody>
      <dsp:txXfrm>
        <a:off x="1990029" y="1890417"/>
        <a:ext cx="1330737" cy="1047196"/>
      </dsp:txXfrm>
    </dsp:sp>
    <dsp:sp modelId="{C7BADF41-84B7-435F-A9EE-AF1AB1D4B8D7}">
      <dsp:nvSpPr>
        <dsp:cNvPr id="0" name=""/>
        <dsp:cNvSpPr/>
      </dsp:nvSpPr>
      <dsp:spPr>
        <a:xfrm>
          <a:off x="3492937" y="2240924"/>
          <a:ext cx="295930" cy="346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03"/>
            <a:lumOff val="233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92937" y="2310160"/>
        <a:ext cx="207151" cy="207710"/>
      </dsp:txXfrm>
    </dsp:sp>
    <dsp:sp modelId="{9CE0AFA8-F3F0-4BD0-B77C-2B1472DBD47F}">
      <dsp:nvSpPr>
        <dsp:cNvPr id="0" name=""/>
        <dsp:cNvSpPr/>
      </dsp:nvSpPr>
      <dsp:spPr>
        <a:xfrm>
          <a:off x="3911706" y="1857837"/>
          <a:ext cx="1395897" cy="111235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Application inquiries and questions</a:t>
          </a:r>
          <a:endParaRPr lang="en-US" sz="1700" kern="1200" dirty="0"/>
        </a:p>
      </dsp:txBody>
      <dsp:txXfrm>
        <a:off x="3944286" y="1890417"/>
        <a:ext cx="1330737" cy="1047196"/>
      </dsp:txXfrm>
    </dsp:sp>
    <dsp:sp modelId="{543D66C4-EA43-4D00-BE22-6061759A03F0}">
      <dsp:nvSpPr>
        <dsp:cNvPr id="0" name=""/>
        <dsp:cNvSpPr/>
      </dsp:nvSpPr>
      <dsp:spPr>
        <a:xfrm>
          <a:off x="5447194" y="2240924"/>
          <a:ext cx="295930" cy="346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03"/>
            <a:lumOff val="233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47194" y="2310160"/>
        <a:ext cx="207151" cy="207710"/>
      </dsp:txXfrm>
    </dsp:sp>
    <dsp:sp modelId="{4ED4C11E-D10F-463F-8C2B-E73C1B7DDF27}">
      <dsp:nvSpPr>
        <dsp:cNvPr id="0" name=""/>
        <dsp:cNvSpPr/>
      </dsp:nvSpPr>
      <dsp:spPr>
        <a:xfrm>
          <a:off x="5865963" y="1857837"/>
          <a:ext cx="1395897" cy="111235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Applications</a:t>
          </a:r>
          <a:br>
            <a:rPr lang="en-US" sz="1700" kern="1200" dirty="0" smtClean="0"/>
          </a:br>
          <a:r>
            <a:rPr lang="en-US" sz="1700" kern="1200" dirty="0" smtClean="0"/>
            <a:t>due</a:t>
          </a:r>
          <a:endParaRPr lang="en-US" sz="1700" kern="1200" dirty="0"/>
        </a:p>
      </dsp:txBody>
      <dsp:txXfrm>
        <a:off x="5898543" y="1890417"/>
        <a:ext cx="1330737" cy="1047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D991C-F2F5-4D90-92B6-EE7B121CF5CA}">
      <dsp:nvSpPr>
        <dsp:cNvPr id="0" name=""/>
        <dsp:cNvSpPr/>
      </dsp:nvSpPr>
      <dsp:spPr>
        <a:xfrm>
          <a:off x="3192" y="1995246"/>
          <a:ext cx="1395897" cy="83753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Applications open</a:t>
          </a:r>
          <a:endParaRPr lang="en-US" sz="1700" kern="1200" dirty="0"/>
        </a:p>
      </dsp:txBody>
      <dsp:txXfrm>
        <a:off x="27723" y="2019777"/>
        <a:ext cx="1346835" cy="788476"/>
      </dsp:txXfrm>
    </dsp:sp>
    <dsp:sp modelId="{7F5E8094-9A04-4C96-97E0-6F145FCA9CA6}">
      <dsp:nvSpPr>
        <dsp:cNvPr id="0" name=""/>
        <dsp:cNvSpPr/>
      </dsp:nvSpPr>
      <dsp:spPr>
        <a:xfrm>
          <a:off x="1538679" y="2240924"/>
          <a:ext cx="295930" cy="346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38679" y="2310160"/>
        <a:ext cx="207151" cy="207710"/>
      </dsp:txXfrm>
    </dsp:sp>
    <dsp:sp modelId="{C6945BC3-A780-4783-A277-C3AAF3C4498C}">
      <dsp:nvSpPr>
        <dsp:cNvPr id="0" name=""/>
        <dsp:cNvSpPr/>
      </dsp:nvSpPr>
      <dsp:spPr>
        <a:xfrm>
          <a:off x="1957448" y="1995246"/>
          <a:ext cx="1395897" cy="83753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Applications due </a:t>
          </a:r>
          <a:endParaRPr lang="en-US" sz="1700" kern="1200" dirty="0"/>
        </a:p>
      </dsp:txBody>
      <dsp:txXfrm>
        <a:off x="1981979" y="2019777"/>
        <a:ext cx="1346835" cy="788476"/>
      </dsp:txXfrm>
    </dsp:sp>
    <dsp:sp modelId="{C7BADF41-84B7-435F-A9EE-AF1AB1D4B8D7}">
      <dsp:nvSpPr>
        <dsp:cNvPr id="0" name=""/>
        <dsp:cNvSpPr/>
      </dsp:nvSpPr>
      <dsp:spPr>
        <a:xfrm>
          <a:off x="3492935" y="2240924"/>
          <a:ext cx="295930" cy="346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03"/>
            <a:lumOff val="233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92935" y="2310160"/>
        <a:ext cx="207151" cy="207710"/>
      </dsp:txXfrm>
    </dsp:sp>
    <dsp:sp modelId="{9CE0AFA8-F3F0-4BD0-B77C-2B1472DBD47F}">
      <dsp:nvSpPr>
        <dsp:cNvPr id="0" name=""/>
        <dsp:cNvSpPr/>
      </dsp:nvSpPr>
      <dsp:spPr>
        <a:xfrm>
          <a:off x="3911704" y="1995246"/>
          <a:ext cx="1395897" cy="8375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Panel Review</a:t>
          </a:r>
          <a:endParaRPr lang="en-US" sz="1700" kern="1200" dirty="0"/>
        </a:p>
      </dsp:txBody>
      <dsp:txXfrm>
        <a:off x="3936235" y="2019777"/>
        <a:ext cx="1346835" cy="788476"/>
      </dsp:txXfrm>
    </dsp:sp>
    <dsp:sp modelId="{543D66C4-EA43-4D00-BE22-6061759A03F0}">
      <dsp:nvSpPr>
        <dsp:cNvPr id="0" name=""/>
        <dsp:cNvSpPr/>
      </dsp:nvSpPr>
      <dsp:spPr>
        <a:xfrm>
          <a:off x="5447191" y="2240924"/>
          <a:ext cx="295930" cy="346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03"/>
            <a:lumOff val="233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47191" y="2310160"/>
        <a:ext cx="207151" cy="207710"/>
      </dsp:txXfrm>
    </dsp:sp>
    <dsp:sp modelId="{4ED4C11E-D10F-463F-8C2B-E73C1B7DDF27}">
      <dsp:nvSpPr>
        <dsp:cNvPr id="0" name=""/>
        <dsp:cNvSpPr/>
      </dsp:nvSpPr>
      <dsp:spPr>
        <a:xfrm>
          <a:off x="5865960" y="1995246"/>
          <a:ext cx="1395897" cy="83753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Awardees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announced</a:t>
          </a:r>
          <a:endParaRPr lang="en-US" sz="1700" kern="1200" dirty="0"/>
        </a:p>
      </dsp:txBody>
      <dsp:txXfrm>
        <a:off x="5890491" y="2019777"/>
        <a:ext cx="1346835" cy="78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0.32748</cdr:x>
      <cdr:y>0.13946</cdr:y>
    </cdr:from>
    <cdr:to>
      <cdr:x>0.45356</cdr:x>
      <cdr:y>0.20868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5064" y="773289"/>
          <a:ext cx="914400" cy="383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(OSD)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D1A95-402F-4D9F-B482-6BF49F7DA5EE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2CF6-31B9-4E67-8675-21D7B59C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6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75C4334-628F-4E4B-8D6A-52661AEE6FCC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BD15C9C-9899-4AB8-B203-4E9870576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5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lang="en-US" sz="10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15C9C-9899-4AB8-B203-4E9870576DD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51729-E352-4E79-8A1D-3227AB7B0E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1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1738" y="719138"/>
            <a:ext cx="4776787" cy="3582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000" dirty="0" smtClean="0"/>
              <a:t>*195 fellows in FY17, </a:t>
            </a:r>
            <a:endParaRPr lang="en-US" sz="10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4516" indent="-28635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5409" indent="-22908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3573" indent="-22908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1738" indent="-22908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990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8065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6229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439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F16DF-36A3-4359-81F5-0B19FFBD3C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323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1738" y="719138"/>
            <a:ext cx="4776787" cy="3582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sz="10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4516" indent="-28635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5409" indent="-22908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3573" indent="-22908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1738" indent="-22908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990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8065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6229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439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F16DF-36A3-4359-81F5-0B19FFBD3C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59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15C9C-9899-4AB8-B203-4E9870576D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53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1738" y="719138"/>
            <a:ext cx="4776787" cy="3582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4516" indent="-28635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5409" indent="-22908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3573" indent="-22908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1738" indent="-22908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990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8065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6229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439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F16DF-36A3-4359-81F5-0B19FFBD3C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8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1738" y="719138"/>
            <a:ext cx="4776787" cy="3582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4516" indent="-28635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5409" indent="-22908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3573" indent="-22908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1738" indent="-22908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990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8065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6229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439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E34CFE-6BF2-4297-A616-5A928DBC6F8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902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1738" y="719138"/>
            <a:ext cx="4776787" cy="3582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4516" indent="-28635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5409" indent="-22908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3573" indent="-22908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1738" indent="-22908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990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8065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6229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439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E34CFE-6BF2-4297-A616-5A928DBC6F8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906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-110" charset="-128"/>
            </a:endParaRP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027" y="8832853"/>
            <a:ext cx="297242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5" tIns="46641" rIns="93285" bIns="46641" anchor="b"/>
          <a:lstStyle/>
          <a:p>
            <a:pPr algn="r" defTabSz="930275"/>
            <a:fld id="{0B333342-B5C1-4332-A1DA-D02D5B55B5CD}" type="slidenum">
              <a:rPr lang="en-US" sz="1200" b="0"/>
              <a:pPr algn="r" defTabSz="930275"/>
              <a:t>19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915472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4516" indent="-28635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5409" indent="-22908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3573" indent="-22908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1738" indent="-22908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990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8065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6229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439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7C0D89-A21E-4038-915F-1EC617B3F2D1}" type="slidenum">
              <a:rPr lang="en-US" altLang="en-US">
                <a:latin typeface="Calibri" pitchFamily="34" charset="0"/>
              </a:rPr>
              <a:pPr/>
              <a:t>22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1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smtClean="0"/>
              <a:t>(Codified in </a:t>
            </a:r>
            <a:r>
              <a:rPr lang="en-US" altLang="en-US" sz="1200" b="1" dirty="0" err="1" smtClean="0"/>
              <a:t>DoDI</a:t>
            </a:r>
            <a:r>
              <a:rPr lang="en-US" altLang="en-US" sz="1200" b="1" dirty="0" smtClean="0"/>
              <a:t> 3210.1 dated September 16, 2005 </a:t>
            </a:r>
            <a:r>
              <a:rPr lang="en-US" altLang="en-US" sz="1200" b="1" i="1" dirty="0" smtClean="0"/>
              <a:t>Administration and Support of Basic Research by the Department of Defense</a:t>
            </a:r>
            <a:r>
              <a:rPr lang="en-US" altLang="en-US" sz="1200" b="1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51729-E352-4E79-8A1D-3227AB7B0EC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3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15C9C-9899-4AB8-B203-4E9870576D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1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48D5-704E-4BF6-91F1-180AEA0304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1400" i="1" dirty="0">
              <a:ea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D0C6BE-01F5-4ABD-AD5E-96359A0C9B0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0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15C9C-9899-4AB8-B203-4E9870576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2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4516" indent="-28635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5409" indent="-22908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3573" indent="-22908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1738" indent="-22908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990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8065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6229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439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7CE97-AAF3-4A06-B31E-767BD51512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93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4516" indent="-28635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5409" indent="-22908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3573" indent="-22908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1738" indent="-22908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990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8065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6229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4393" indent="-2290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7CE97-AAF3-4A06-B31E-767BD51512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846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51729-E352-4E79-8A1D-3227AB7B0E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8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O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363" y="307975"/>
            <a:ext cx="25431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3813" y="6557963"/>
            <a:ext cx="9144000" cy="44450"/>
            <a:chOff x="0" y="741"/>
            <a:chExt cx="5760" cy="28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240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44888"/>
            <a:ext cx="7772400" cy="1470025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72075"/>
            <a:ext cx="6400800" cy="911225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27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27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6" y="0"/>
            <a:ext cx="7002463" cy="1028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46188"/>
            <a:ext cx="7772400" cy="50276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pic>
        <p:nvPicPr>
          <p:cNvPr id="4" name="Picture 3" descr="ASD(RE) coin OUTPUT side 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2" y="650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46188"/>
            <a:ext cx="381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6188"/>
            <a:ext cx="381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0"/>
            <a:ext cx="70024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46188"/>
            <a:ext cx="77724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0" y="1076325"/>
            <a:ext cx="9144000" cy="44450"/>
            <a:chOff x="0" y="741"/>
            <a:chExt cx="5760" cy="28"/>
          </a:xfrm>
        </p:grpSpPr>
        <p:sp>
          <p:nvSpPr>
            <p:cNvPr id="2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2053" name="Group 7"/>
          <p:cNvGrpSpPr>
            <a:grpSpLocks/>
          </p:cNvGrpSpPr>
          <p:nvPr/>
        </p:nvGrpSpPr>
        <p:grpSpPr bwMode="auto">
          <a:xfrm>
            <a:off x="23813" y="6557963"/>
            <a:ext cx="9144000" cy="44450"/>
            <a:chOff x="0" y="741"/>
            <a:chExt cx="5760" cy="28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pic>
        <p:nvPicPr>
          <p:cNvPr id="2055" name="Picture 13" descr="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88" y="44450"/>
            <a:ext cx="9540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8"/>
          <p:cNvSpPr txBox="1">
            <a:spLocks noChangeArrowheads="1"/>
          </p:cNvSpPr>
          <p:nvPr userDrawn="1"/>
        </p:nvSpPr>
        <p:spPr bwMode="auto">
          <a:xfrm>
            <a:off x="77788" y="6584950"/>
            <a:ext cx="1882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000000"/>
                </a:solidFill>
              </a:rPr>
              <a:t> Page-</a:t>
            </a:r>
            <a:fld id="{C7AF8FCC-674F-4DD7-8C41-B4EF3865C6F9}" type="slidenum">
              <a:rPr lang="en-US" sz="700" b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806450" y="6589713"/>
            <a:ext cx="75311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b="1" dirty="0">
                <a:latin typeface="Arial" pitchFamily="34" charset="0"/>
              </a:rPr>
              <a:t>Distribution </a:t>
            </a:r>
            <a:r>
              <a:rPr lang="en-US" sz="1100" b="1" dirty="0" smtClean="0">
                <a:latin typeface="Arial" pitchFamily="34" charset="0"/>
              </a:rPr>
              <a:t>A: Cleared for public</a:t>
            </a:r>
            <a:r>
              <a:rPr lang="en-US" sz="1100" b="1" baseline="0" dirty="0" smtClean="0">
                <a:latin typeface="Arial" pitchFamily="34" charset="0"/>
              </a:rPr>
              <a:t> release</a:t>
            </a:r>
            <a:r>
              <a:rPr lang="en-US" sz="1100" b="1" dirty="0" smtClean="0">
                <a:latin typeface="Arial" pitchFamily="34" charset="0"/>
              </a:rPr>
              <a:t>.</a:t>
            </a:r>
            <a:endParaRPr lang="en-US" sz="1100" b="1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7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2490"/>
            <a:ext cx="7772400" cy="1470025"/>
          </a:xfrm>
        </p:spPr>
        <p:txBody>
          <a:bodyPr/>
          <a:lstStyle/>
          <a:p>
            <a:r>
              <a:rPr lang="en-US" dirty="0" smtClean="0"/>
              <a:t>Basic Research at </a:t>
            </a:r>
            <a:br>
              <a:rPr lang="en-US" dirty="0" smtClean="0"/>
            </a:br>
            <a:r>
              <a:rPr lang="en-US" dirty="0" smtClean="0"/>
              <a:t>the Department of Defense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3759208"/>
            <a:ext cx="7962900" cy="22392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MRS Spring Annual Meeting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April 2018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/>
              <a:t>Dr. Bindu Nair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/>
              <a:t>Deputy Director for Basic Research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/>
              <a:t>Office of the Under Secretary for Research and Engineering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/>
              <a:t>Department of Defense</a:t>
            </a:r>
            <a:endParaRPr lang="en-US" sz="1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0" dirty="0" err="1" smtClean="0"/>
              <a:t>Vannevar</a:t>
            </a:r>
            <a:r>
              <a:rPr lang="en-US" altLang="en-US" sz="3000" b="0" dirty="0" smtClean="0"/>
              <a:t> Bush Faculty Fellowship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0" y="1143000"/>
            <a:ext cx="9143999" cy="579437"/>
          </a:xfrm>
          <a:prstGeom prst="rect">
            <a:avLst/>
          </a:prstGeom>
          <a:solidFill>
            <a:srgbClr val="E7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Defense Department’s largest single-investigator program: </a:t>
            </a:r>
            <a:b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5-year fellowship with up to $3M for research with potentially extraordinary outcomes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8279" y="260374"/>
            <a:ext cx="8425906" cy="4828032"/>
            <a:chOff x="238279" y="2732641"/>
            <a:chExt cx="8425906" cy="4828032"/>
          </a:xfrm>
        </p:grpSpPr>
        <p:sp>
          <p:nvSpPr>
            <p:cNvPr id="2" name="TextBox 1"/>
            <p:cNvSpPr txBox="1"/>
            <p:nvPr/>
          </p:nvSpPr>
          <p:spPr>
            <a:xfrm>
              <a:off x="238279" y="4883209"/>
              <a:ext cx="1185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*dates are tentative*</a:t>
              </a:r>
              <a:endParaRPr lang="en-US" sz="1600" i="1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107499" y="2732641"/>
              <a:ext cx="7556686" cy="4828032"/>
              <a:chOff x="1107499" y="2879398"/>
              <a:chExt cx="7556686" cy="482803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307045" y="2879398"/>
                <a:ext cx="7357140" cy="4828032"/>
                <a:chOff x="1307045" y="2879398"/>
                <a:chExt cx="7357140" cy="4828032"/>
              </a:xfrm>
            </p:grpSpPr>
            <p:graphicFrame>
              <p:nvGraphicFramePr>
                <p:cNvPr id="6" name="Diagram 5"/>
                <p:cNvGraphicFramePr/>
                <p:nvPr>
                  <p:extLst>
                    <p:ext uri="{D42A27DB-BD31-4B8C-83A1-F6EECF244321}">
                      <p14:modId xmlns:p14="http://schemas.microsoft.com/office/powerpoint/2010/main" val="3775378703"/>
                    </p:ext>
                  </p:extLst>
                </p:nvPr>
              </p:nvGraphicFramePr>
              <p:xfrm>
                <a:off x="1399132" y="2879398"/>
                <a:ext cx="7265053" cy="482803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7" name="TextBox 6"/>
                <p:cNvSpPr txBox="1"/>
                <p:nvPr/>
              </p:nvSpPr>
              <p:spPr>
                <a:xfrm>
                  <a:off x="1307045" y="5671613"/>
                  <a:ext cx="17779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Mid-June 2018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5295820" y="5671613"/>
                  <a:ext cx="148309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January 2019</a:t>
                  </a:r>
                  <a:endParaRPr lang="en-US" sz="1600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407863" y="5671613"/>
                  <a:ext cx="14029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August 2018</a:t>
                  </a:r>
                  <a:endParaRPr lang="en-US" sz="1600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347771" y="5671613"/>
                  <a:ext cx="13019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March 2019</a:t>
                  </a:r>
                  <a:endParaRPr lang="en-US" sz="1600" b="1" dirty="0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1107499" y="5953722"/>
                <a:ext cx="19707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i="1" dirty="0"/>
                  <a:t>(</a:t>
                </a:r>
                <a:r>
                  <a:rPr lang="en-US" sz="1200" b="1" dirty="0"/>
                  <a:t>webinar on project eligibility, </a:t>
                </a:r>
                <a:r>
                  <a:rPr lang="en-US" sz="1200" b="1" dirty="0" err="1"/>
                  <a:t>etc</a:t>
                </a:r>
                <a:r>
                  <a:rPr lang="en-US" sz="1200" b="1" dirty="0"/>
                  <a:t> to follow</a:t>
                </a:r>
                <a:r>
                  <a:rPr lang="en-US" sz="1200" b="1" i="1" dirty="0"/>
                  <a:t>)</a:t>
                </a:r>
              </a:p>
              <a:p>
                <a:endParaRPr 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68753" y="4176514"/>
            <a:ext cx="7945864" cy="2359810"/>
            <a:chOff x="568753" y="1907447"/>
            <a:chExt cx="7945864" cy="2359810"/>
          </a:xfrm>
        </p:grpSpPr>
        <p:grpSp>
          <p:nvGrpSpPr>
            <p:cNvPr id="14" name="Group 13"/>
            <p:cNvGrpSpPr/>
            <p:nvPr/>
          </p:nvGrpSpPr>
          <p:grpSpPr>
            <a:xfrm>
              <a:off x="6529049" y="1907447"/>
              <a:ext cx="1985568" cy="2094198"/>
              <a:chOff x="2212631" y="1808114"/>
              <a:chExt cx="1985568" cy="209419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212631" y="2097492"/>
                <a:ext cx="1985417" cy="1804820"/>
                <a:chOff x="6120805" y="2339622"/>
                <a:chExt cx="1985417" cy="1804820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82374" y="2339622"/>
                  <a:ext cx="1495425" cy="1352550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6120805" y="3621222"/>
                  <a:ext cx="198541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new </a:t>
                  </a:r>
                  <a:r>
                    <a:rPr lang="en-US" sz="1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thin film </a:t>
                  </a:r>
                  <a:endParaRPr lang="en-US" sz="14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  <a:p>
                  <a:pPr algn="ctr"/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electronic materials</a:t>
                  </a: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2314350" y="1808114"/>
                <a:ext cx="18838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Susanne Stemmer</a:t>
                </a:r>
              </a:p>
              <a:p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39391" y="1907447"/>
              <a:ext cx="2110509" cy="2359810"/>
              <a:chOff x="5048409" y="1769828"/>
              <a:chExt cx="2110509" cy="235981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9"/>
              <a:srcRect t="7407" b="21094"/>
              <a:stretch/>
            </p:blipFill>
            <p:spPr>
              <a:xfrm>
                <a:off x="5408132" y="2088796"/>
                <a:ext cx="1493579" cy="1334863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5386054" y="1769828"/>
                <a:ext cx="16209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Nader </a:t>
                </a:r>
                <a:r>
                  <a:rPr lang="en-US" sz="1600" dirty="0" err="1" smtClean="0"/>
                  <a:t>Engheta</a:t>
                </a:r>
                <a:endParaRPr lang="en-US" sz="1600" dirty="0"/>
              </a:p>
              <a:p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48409" y="3390974"/>
                <a:ext cx="211050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materials for extreme manipulation of light, sound &amp; heat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68753" y="1907447"/>
              <a:ext cx="2268911" cy="2101278"/>
              <a:chOff x="591785" y="1809930"/>
              <a:chExt cx="2268911" cy="210127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91785" y="1809930"/>
                <a:ext cx="2268911" cy="2101278"/>
                <a:chOff x="2816252" y="1669494"/>
                <a:chExt cx="2268911" cy="2101278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3226633" y="1669494"/>
                  <a:ext cx="149432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Jennifer Lewis</a:t>
                  </a:r>
                  <a:endParaRPr lang="en-US" sz="1600" dirty="0"/>
                </a:p>
                <a:p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816252" y="3247552"/>
                  <a:ext cx="226891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p</a:t>
                  </a:r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rogrammable architecture materials</a:t>
                  </a: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0"/>
              <a:srcRect t="9638" b="28089"/>
              <a:stretch/>
            </p:blipFill>
            <p:spPr>
              <a:xfrm>
                <a:off x="973977" y="2091687"/>
                <a:ext cx="1507125" cy="13647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87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1563" y="0"/>
            <a:ext cx="7002462" cy="1028700"/>
          </a:xfrm>
        </p:spPr>
        <p:txBody>
          <a:bodyPr/>
          <a:lstStyle/>
          <a:p>
            <a:r>
              <a:rPr lang="en-US" altLang="en-US" sz="3000" b="0" dirty="0" smtClean="0"/>
              <a:t>Multidisciplinary University Research Initiative (MURI) Program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93" y="1722437"/>
            <a:ext cx="3661153" cy="457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143000"/>
            <a:ext cx="9143999" cy="579437"/>
          </a:xfrm>
          <a:prstGeom prst="rect">
            <a:avLst/>
          </a:prstGeom>
          <a:solidFill>
            <a:srgbClr val="E7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Defense Department’s </a:t>
            </a:r>
            <a:r>
              <a:rPr kumimoji="0" lang="en-US" alt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tri-service program that supports basic research</a:t>
            </a:r>
            <a:r>
              <a:rPr kumimoji="0" lang="en-US" altLang="en-US" sz="1600" b="1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teams intersecting with more than one traditional science and engineering discipline</a:t>
            </a:r>
            <a:r>
              <a:rPr kumimoji="0" lang="en-US" alt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/>
            </a:r>
            <a:b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en-US" altLang="en-US" sz="16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11290" y="2054005"/>
            <a:ext cx="4047812" cy="45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kern="0" dirty="0" smtClean="0"/>
              <a:t>Program Goals: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i="1" u="sng" kern="0" dirty="0" smtClean="0">
              <a:solidFill>
                <a:srgbClr val="C00000"/>
              </a:solidFill>
            </a:endParaRPr>
          </a:p>
          <a:p>
            <a:pPr marL="468313"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800" dirty="0"/>
              <a:t>Educate scientists and engineers in the interdisciplinary areas important to national defense</a:t>
            </a:r>
          </a:p>
          <a:p>
            <a:pPr marL="182563" lvl="1" indent="0" algn="just">
              <a:spcBef>
                <a:spcPct val="0"/>
              </a:spcBef>
              <a:buFontTx/>
              <a:buNone/>
            </a:pPr>
            <a:endParaRPr lang="en-US" altLang="en-US" sz="1800" kern="0" dirty="0" smtClean="0"/>
          </a:p>
          <a:p>
            <a:pPr marL="468313"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800" dirty="0"/>
              <a:t>Promote rapid technology transition directly to Service applications</a:t>
            </a:r>
          </a:p>
          <a:p>
            <a:pPr marL="182563" lvl="1" indent="0" algn="just">
              <a:spcBef>
                <a:spcPct val="0"/>
              </a:spcBef>
              <a:buFontTx/>
              <a:buNone/>
            </a:pPr>
            <a:endParaRPr lang="en-US" altLang="en-US" sz="1800" kern="0" dirty="0" smtClean="0"/>
          </a:p>
          <a:p>
            <a:pPr marL="468313"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Complement other DoD programs that support university research through the single-investigator awards.</a:t>
            </a:r>
          </a:p>
          <a:p>
            <a:pPr marL="468313" lvl="1">
              <a:spcBef>
                <a:spcPct val="0"/>
              </a:spcBef>
            </a:pPr>
            <a:endParaRPr lang="en-US" altLang="en-US" sz="1400" kern="0" dirty="0" smtClean="0">
              <a:solidFill>
                <a:schemeClr val="tx1"/>
              </a:solidFill>
              <a:cs typeface="Arial" pitchFamily="34" charset="0"/>
            </a:endParaRPr>
          </a:p>
          <a:p>
            <a:pPr marL="468313" lvl="1">
              <a:spcBef>
                <a:spcPct val="0"/>
              </a:spcBef>
            </a:pPr>
            <a:endParaRPr lang="en-US" altLang="en-US" sz="1400" kern="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1563" y="0"/>
            <a:ext cx="7002462" cy="1028700"/>
          </a:xfrm>
        </p:spPr>
        <p:txBody>
          <a:bodyPr/>
          <a:lstStyle/>
          <a:p>
            <a:r>
              <a:rPr lang="en-US" altLang="en-US" sz="3000" b="0" dirty="0" smtClean="0"/>
              <a:t>Multidisciplinary University Research Initiative (MURI) Program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143000"/>
            <a:ext cx="9143999" cy="579437"/>
          </a:xfrm>
          <a:prstGeom prst="rect">
            <a:avLst/>
          </a:prstGeom>
          <a:solidFill>
            <a:srgbClr val="E7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Defense Department’s </a:t>
            </a:r>
            <a:r>
              <a:rPr kumimoji="0" lang="en-US" alt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tri-service program that supports basic research</a:t>
            </a:r>
            <a:r>
              <a:rPr kumimoji="0" lang="en-US" altLang="en-US" sz="1600" b="1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teams intersecting with more than one traditional science and engineering discipline</a:t>
            </a:r>
            <a:r>
              <a:rPr kumimoji="0" lang="en-US" alt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/>
            </a:r>
            <a:b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en-US" altLang="en-US" sz="16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098" y="4879209"/>
            <a:ext cx="86976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3333CC"/>
                </a:solidFill>
                <a:latin typeface="Arial" pitchFamily="34" charset="0"/>
              </a:rPr>
              <a:t>Selected topics from funding call: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1800" dirty="0" smtClean="0"/>
              <a:t>Molecularly </a:t>
            </a:r>
            <a:r>
              <a:rPr lang="en-US" sz="1800" dirty="0"/>
              <a:t>Programmable Graphene Architecture (</a:t>
            </a:r>
            <a:r>
              <a:rPr lang="en-US" sz="1800" dirty="0" smtClean="0"/>
              <a:t>MPGA)</a:t>
            </a:r>
          </a:p>
          <a:p>
            <a:r>
              <a:rPr lang="en-US" sz="1800" dirty="0" smtClean="0"/>
              <a:t>Group-IV </a:t>
            </a:r>
            <a:r>
              <a:rPr lang="en-US" sz="1800" dirty="0"/>
              <a:t>Alloy Synthesis and Materials </a:t>
            </a:r>
            <a:r>
              <a:rPr lang="en-US" sz="1800" dirty="0" smtClean="0"/>
              <a:t>Properties</a:t>
            </a:r>
          </a:p>
          <a:p>
            <a:r>
              <a:rPr lang="en-US" sz="1800" dirty="0" smtClean="0"/>
              <a:t>2D </a:t>
            </a:r>
            <a:r>
              <a:rPr lang="en-US" sz="1800" dirty="0" err="1"/>
              <a:t>Heterostructures</a:t>
            </a:r>
            <a:r>
              <a:rPr lang="en-US" sz="1800" dirty="0"/>
              <a:t> for Flexible, Lightweight Electronics and </a:t>
            </a:r>
            <a:r>
              <a:rPr lang="en-US" sz="1800" dirty="0" smtClean="0"/>
              <a:t>Optoelectronics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Full list: </a:t>
            </a:r>
            <a:r>
              <a:rPr lang="en-US" sz="1600" b="1" dirty="0"/>
              <a:t>https://www.grants.gov/custom/viewOppDetails.jsp?oppId=302058</a:t>
            </a:r>
          </a:p>
          <a:p>
            <a:r>
              <a:rPr lang="en-US" sz="1800" dirty="0" smtClean="0"/>
              <a:t> </a:t>
            </a: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8254" y="1298128"/>
            <a:ext cx="8350084" cy="4828032"/>
            <a:chOff x="10830" y="1016123"/>
            <a:chExt cx="8350084" cy="4828032"/>
          </a:xfrm>
        </p:grpSpPr>
        <p:grpSp>
          <p:nvGrpSpPr>
            <p:cNvPr id="7" name="Group 6"/>
            <p:cNvGrpSpPr/>
            <p:nvPr/>
          </p:nvGrpSpPr>
          <p:grpSpPr>
            <a:xfrm>
              <a:off x="918551" y="1016123"/>
              <a:ext cx="7442363" cy="4828032"/>
              <a:chOff x="1523998" y="2214880"/>
              <a:chExt cx="6709885" cy="4304824"/>
            </a:xfrm>
          </p:grpSpPr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4167423180"/>
                  </p:ext>
                </p:extLst>
              </p:nvPr>
            </p:nvGraphicFramePr>
            <p:xfrm>
              <a:off x="1523998" y="2214880"/>
              <a:ext cx="6550027" cy="43048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1523998" y="4845373"/>
                <a:ext cx="1518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June 15, 2018</a:t>
                </a:r>
                <a:endParaRPr lang="en-US" sz="16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00696" y="4845373"/>
                <a:ext cx="12698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Oct 2, 2018</a:t>
                </a:r>
                <a:endParaRPr lang="en-US" sz="16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21908" y="4845373"/>
                <a:ext cx="1518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June 29, 2018</a:t>
                </a:r>
                <a:endParaRPr lang="en-US" sz="16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50171" y="4845373"/>
                <a:ext cx="13837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Oct 16, 2018</a:t>
                </a:r>
                <a:endParaRPr lang="en-US" sz="1600" b="1" dirty="0"/>
              </a:p>
            </p:txBody>
          </p:sp>
        </p:grpSp>
        <p:sp>
          <p:nvSpPr>
            <p:cNvPr id="8" name="Explosion 1 7"/>
            <p:cNvSpPr/>
            <p:nvPr/>
          </p:nvSpPr>
          <p:spPr>
            <a:xfrm>
              <a:off x="10830" y="1813120"/>
              <a:ext cx="1592193" cy="1357594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New funding call out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66714" y="1972883"/>
            <a:ext cx="6907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 awards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five years.  </a:t>
            </a: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can be funded up to $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1.5M/year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8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26543" y="-109091"/>
            <a:ext cx="7131620" cy="1346359"/>
          </a:xfrm>
        </p:spPr>
        <p:txBody>
          <a:bodyPr/>
          <a:lstStyle/>
          <a:p>
            <a:r>
              <a:rPr lang="en-US" altLang="en-US" sz="2800" b="0" dirty="0" smtClean="0">
                <a:solidFill>
                  <a:schemeClr val="tx1"/>
                </a:solidFill>
              </a:rPr>
              <a:t>National Defense Science and Engineering</a:t>
            </a:r>
            <a:br>
              <a:rPr lang="en-US" altLang="en-US" sz="2800" b="0" dirty="0" smtClean="0">
                <a:solidFill>
                  <a:schemeClr val="tx1"/>
                </a:solidFill>
              </a:rPr>
            </a:br>
            <a:r>
              <a:rPr lang="en-US" altLang="en-US" sz="2800" b="0" dirty="0" smtClean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143000"/>
            <a:ext cx="9143999" cy="579437"/>
          </a:xfrm>
          <a:prstGeom prst="rect">
            <a:avLst/>
          </a:prstGeom>
          <a:solidFill>
            <a:srgbClr val="E7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defRPr/>
            </a:pPr>
            <a:r>
              <a:rPr lang="en-US" altLang="en-US" sz="1800" b="1" dirty="0" smtClean="0">
                <a:solidFill>
                  <a:srgbClr val="3333CC"/>
                </a:solidFill>
                <a:latin typeface="Arial" pitchFamily="34" charset="0"/>
              </a:rPr>
              <a:t>The NSDEG fellowship supports graduate students in science and engineering disciplines of military importance</a:t>
            </a:r>
            <a:endParaRPr lang="en-US" altLang="en-US" sz="1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133" y="6218794"/>
            <a:ext cx="3081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smtClean="0"/>
              <a:t>www.ndsegfellowships.org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87" y="1879786"/>
            <a:ext cx="7181807" cy="43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26543" y="-109091"/>
            <a:ext cx="7131620" cy="1346359"/>
          </a:xfrm>
        </p:spPr>
        <p:txBody>
          <a:bodyPr/>
          <a:lstStyle/>
          <a:p>
            <a:r>
              <a:rPr lang="en-US" altLang="en-US" sz="2800" b="0" dirty="0" smtClean="0">
                <a:solidFill>
                  <a:schemeClr val="tx1"/>
                </a:solidFill>
              </a:rPr>
              <a:t>National Defense Science and Engineering</a:t>
            </a:r>
            <a:br>
              <a:rPr lang="en-US" altLang="en-US" sz="2800" b="0" dirty="0" smtClean="0">
                <a:solidFill>
                  <a:schemeClr val="tx1"/>
                </a:solidFill>
              </a:rPr>
            </a:br>
            <a:r>
              <a:rPr lang="en-US" altLang="en-US" sz="2800" b="0" dirty="0" smtClean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51379" y="2139461"/>
            <a:ext cx="6151582" cy="118630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/>
                </a:solidFill>
              </a:rPr>
              <a:t>For three years: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chemeClr val="tx1"/>
                </a:solidFill>
              </a:rPr>
              <a:t>Covers </a:t>
            </a:r>
            <a:r>
              <a:rPr lang="en-US" altLang="en-US" sz="1800" b="0" dirty="0">
                <a:solidFill>
                  <a:schemeClr val="tx1"/>
                </a:solidFill>
              </a:rPr>
              <a:t>full </a:t>
            </a:r>
            <a:r>
              <a:rPr lang="en-US" altLang="en-US" sz="1800" b="0" dirty="0" smtClean="0">
                <a:solidFill>
                  <a:schemeClr val="tx1"/>
                </a:solidFill>
              </a:rPr>
              <a:t>tuition, mandatory </a:t>
            </a:r>
            <a:r>
              <a:rPr lang="en-US" altLang="en-US" sz="1800" b="0" dirty="0">
                <a:solidFill>
                  <a:schemeClr val="tx1"/>
                </a:solidFill>
              </a:rPr>
              <a:t>fees, </a:t>
            </a:r>
            <a:r>
              <a:rPr lang="en-US" altLang="en-US" sz="1800" b="0" dirty="0" smtClean="0">
                <a:solidFill>
                  <a:schemeClr val="tx1"/>
                </a:solidFill>
              </a:rPr>
              <a:t>&amp; health </a:t>
            </a:r>
            <a:r>
              <a:rPr lang="en-US" altLang="en-US" sz="1800" b="0" dirty="0">
                <a:solidFill>
                  <a:schemeClr val="tx1"/>
                </a:solidFill>
              </a:rPr>
              <a:t>insurance cost up to $1500/year.  </a:t>
            </a:r>
            <a:endParaRPr lang="en-US" altLang="en-US" sz="1800" b="0" dirty="0" smtClean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chemeClr val="tx1"/>
                </a:solidFill>
              </a:rPr>
              <a:t>Fellows </a:t>
            </a:r>
            <a:r>
              <a:rPr lang="en-US" altLang="en-US" sz="1800" b="0" dirty="0">
                <a:solidFill>
                  <a:schemeClr val="tx1"/>
                </a:solidFill>
              </a:rPr>
              <a:t>also receive a monthly </a:t>
            </a:r>
            <a:r>
              <a:rPr lang="en-US" altLang="en-US" sz="1800" b="0" dirty="0" smtClean="0">
                <a:solidFill>
                  <a:schemeClr val="tx1"/>
                </a:solidFill>
              </a:rPr>
              <a:t>stipend </a:t>
            </a:r>
            <a:r>
              <a:rPr lang="en-US" altLang="en-US" sz="1800" b="0" dirty="0">
                <a:solidFill>
                  <a:schemeClr val="tx1"/>
                </a:solidFill>
              </a:rPr>
              <a:t>of $3200.</a:t>
            </a:r>
            <a:endParaRPr lang="en-US" altLang="en-US" sz="1800" dirty="0" smtClean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143000"/>
            <a:ext cx="9143999" cy="579437"/>
          </a:xfrm>
          <a:prstGeom prst="rect">
            <a:avLst/>
          </a:prstGeom>
          <a:solidFill>
            <a:srgbClr val="E7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defRPr/>
            </a:pPr>
            <a:r>
              <a:rPr kumimoji="0" lang="en-US" altLang="en-US" sz="1800" b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</a:rPr>
              <a:t>The </a:t>
            </a:r>
            <a:r>
              <a:rPr lang="en-US" altLang="en-US" sz="1800" b="1" dirty="0">
                <a:solidFill>
                  <a:srgbClr val="3333CC"/>
                </a:solidFill>
                <a:latin typeface="Arial" pitchFamily="34" charset="0"/>
              </a:rPr>
              <a:t>NSDEG fellowship </a:t>
            </a:r>
            <a:r>
              <a:rPr lang="en-US" altLang="en-US" sz="1800" b="1" dirty="0" smtClean="0">
                <a:solidFill>
                  <a:srgbClr val="3333CC"/>
                </a:solidFill>
                <a:latin typeface="Arial" pitchFamily="34" charset="0"/>
              </a:rPr>
              <a:t>supports graduate students in </a:t>
            </a:r>
            <a:r>
              <a:rPr lang="en-US" altLang="en-US" sz="1800" b="1" dirty="0">
                <a:solidFill>
                  <a:srgbClr val="3333CC"/>
                </a:solidFill>
                <a:latin typeface="Arial" pitchFamily="34" charset="0"/>
              </a:rPr>
              <a:t>science and engineering disciplines of military </a:t>
            </a:r>
            <a:r>
              <a:rPr lang="en-US" altLang="en-US" sz="1800" b="1" dirty="0" smtClean="0">
                <a:solidFill>
                  <a:srgbClr val="3333CC"/>
                </a:solidFill>
                <a:latin typeface="Arial" pitchFamily="34" charset="0"/>
              </a:rPr>
              <a:t>importance</a:t>
            </a: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96908"/>
            <a:ext cx="5872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http://www.ndsegfellowships.org/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55730" y="2029968"/>
            <a:ext cx="7313079" cy="4828032"/>
            <a:chOff x="1523997" y="2214881"/>
            <a:chExt cx="6593326" cy="4304827"/>
          </a:xfrm>
        </p:grpSpPr>
        <p:graphicFrame>
          <p:nvGraphicFramePr>
            <p:cNvPr id="9" name="Diagram 8"/>
            <p:cNvGraphicFramePr/>
            <p:nvPr>
              <p:extLst/>
            </p:nvPr>
          </p:nvGraphicFramePr>
          <p:xfrm>
            <a:off x="1523997" y="2214881"/>
            <a:ext cx="6550024" cy="43048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619801" y="4700714"/>
              <a:ext cx="1121791" cy="30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September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6353" y="4700714"/>
              <a:ext cx="957035" cy="30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February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5810" y="4700714"/>
              <a:ext cx="874656" cy="30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January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1824" y="4676420"/>
              <a:ext cx="1195499" cy="52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Late March/</a:t>
              </a:r>
            </a:p>
            <a:p>
              <a:r>
                <a:rPr lang="en-US" sz="1600" b="1" dirty="0" smtClean="0"/>
                <a:t>April</a:t>
              </a:r>
              <a:endParaRPr lang="en-US" sz="16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6660" y="4151596"/>
            <a:ext cx="118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*dates are tentative*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041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2878" y="2963953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Pilot </a:t>
            </a:r>
            <a:r>
              <a:rPr lang="en-US" sz="3200" b="1" dirty="0">
                <a:solidFill>
                  <a:srgbClr val="000099"/>
                </a:solidFill>
              </a:rPr>
              <a:t>Programs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26543" y="-109091"/>
            <a:ext cx="7131620" cy="1346359"/>
          </a:xfrm>
        </p:spPr>
        <p:txBody>
          <a:bodyPr/>
          <a:lstStyle/>
          <a:p>
            <a:r>
              <a:rPr lang="en-US" altLang="en-US" sz="2800" b="0" dirty="0" smtClean="0">
                <a:solidFill>
                  <a:schemeClr val="tx1"/>
                </a:solidFill>
              </a:rPr>
              <a:t>Laboratory University Collaboration Initiative (LUCI)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143000"/>
            <a:ext cx="9143999" cy="579437"/>
          </a:xfrm>
          <a:prstGeom prst="rect">
            <a:avLst/>
          </a:prstGeom>
          <a:solidFill>
            <a:srgbClr val="E7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defRPr/>
            </a:pPr>
            <a:r>
              <a:rPr lang="en-US" altLang="en-US" sz="1800" b="1" dirty="0">
                <a:solidFill>
                  <a:srgbClr val="3333CC"/>
                </a:solidFill>
                <a:latin typeface="Arial" pitchFamily="34" charset="0"/>
              </a:rPr>
              <a:t>Funded collaborations between </a:t>
            </a:r>
            <a:r>
              <a:rPr lang="en-US" altLang="en-US" sz="1800" b="1" dirty="0" err="1">
                <a:solidFill>
                  <a:srgbClr val="3333CC"/>
                </a:solidFill>
                <a:latin typeface="Arial" pitchFamily="34" charset="0"/>
              </a:rPr>
              <a:t>Vannevar</a:t>
            </a:r>
            <a:r>
              <a:rPr lang="en-US" altLang="en-US" sz="1800" b="1" dirty="0">
                <a:solidFill>
                  <a:srgbClr val="3333CC"/>
                </a:solidFill>
                <a:latin typeface="Arial" pitchFamily="34" charset="0"/>
              </a:rPr>
              <a:t> Bush Fellows and DoD </a:t>
            </a:r>
            <a:r>
              <a:rPr lang="en-US" altLang="en-US" sz="1800" b="1" dirty="0" smtClean="0">
                <a:solidFill>
                  <a:srgbClr val="3333CC"/>
                </a:solidFill>
                <a:latin typeface="Arial" pitchFamily="34" charset="0"/>
              </a:rPr>
              <a:t>researchers to understand </a:t>
            </a:r>
            <a:r>
              <a:rPr lang="en-US" altLang="en-US" sz="1800" b="1" dirty="0">
                <a:solidFill>
                  <a:srgbClr val="3333CC"/>
                </a:solidFill>
                <a:latin typeface="Arial" pitchFamily="34" charset="0"/>
              </a:rPr>
              <a:t>and address long term DoD needs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11290" y="2054005"/>
            <a:ext cx="4047812" cy="45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kern="0" dirty="0" smtClean="0"/>
              <a:t>Program Goals: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i="1" u="sng" kern="0" dirty="0" smtClean="0">
              <a:solidFill>
                <a:srgbClr val="C00000"/>
              </a:solidFill>
            </a:endParaRPr>
          </a:p>
          <a:p>
            <a:pPr marL="514350" lvl="2" indent="-28575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1800" dirty="0"/>
              <a:t>Encourage collaboration between </a:t>
            </a:r>
            <a:r>
              <a:rPr lang="en-US" altLang="en-US" sz="1800" dirty="0" err="1"/>
              <a:t>Vannevar</a:t>
            </a:r>
            <a:r>
              <a:rPr lang="en-US" altLang="en-US" sz="1800" dirty="0"/>
              <a:t> Bush Fellows and DoD researchers to strengthen partnerships</a:t>
            </a:r>
          </a:p>
          <a:p>
            <a:pPr marL="182563" lvl="1" indent="0" algn="just">
              <a:spcBef>
                <a:spcPct val="0"/>
              </a:spcBef>
              <a:buFontTx/>
              <a:buNone/>
            </a:pPr>
            <a:endParaRPr lang="en-US" altLang="en-US" sz="1800" kern="0" dirty="0" smtClean="0"/>
          </a:p>
          <a:p>
            <a:pPr marL="514350" lvl="2" indent="-28575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1800" dirty="0"/>
              <a:t>Support basic research in areas of critical interest to DoD</a:t>
            </a:r>
          </a:p>
          <a:p>
            <a:pPr marL="182563" lvl="1" indent="0" algn="just">
              <a:spcBef>
                <a:spcPct val="0"/>
              </a:spcBef>
              <a:buFontTx/>
              <a:buNone/>
            </a:pPr>
            <a:endParaRPr lang="en-US" altLang="en-US" sz="1800" kern="0" dirty="0" smtClean="0"/>
          </a:p>
          <a:p>
            <a:pPr marL="514350" lvl="2" indent="-28575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1800" dirty="0"/>
              <a:t>16 awards of $600K (awarded over 3 years)</a:t>
            </a:r>
          </a:p>
          <a:p>
            <a:pPr marL="468313" lvl="1">
              <a:spcBef>
                <a:spcPct val="0"/>
              </a:spcBef>
            </a:pPr>
            <a:endParaRPr lang="en-US" altLang="en-US" sz="1400" kern="0" dirty="0" smtClean="0">
              <a:solidFill>
                <a:schemeClr val="tx1"/>
              </a:solidFill>
              <a:cs typeface="Arial" pitchFamily="34" charset="0"/>
            </a:endParaRPr>
          </a:p>
          <a:p>
            <a:pPr marL="468313" lvl="1">
              <a:spcBef>
                <a:spcPct val="0"/>
              </a:spcBef>
            </a:pPr>
            <a:endParaRPr lang="en-US" altLang="en-US" sz="1400" kern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7091" y="4314075"/>
            <a:ext cx="44134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Establish in-house animal model of PTSD through collaboration by Dr. Good (2017 Class LUCI Fellow) and Prof. Rogers (2008 Class VB Fellow).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Partner with additional US Army groups to further expand the influence of the LUCI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9917" r="10880" b="16310"/>
          <a:stretch/>
        </p:blipFill>
        <p:spPr>
          <a:xfrm>
            <a:off x="6984764" y="2743200"/>
            <a:ext cx="2075442" cy="1391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77011" y="2156396"/>
            <a:ext cx="4807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Wireless EEG/EMG implant schematic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474" t="1969" r="2577" b="35414"/>
          <a:stretch/>
        </p:blipFill>
        <p:spPr>
          <a:xfrm>
            <a:off x="4196097" y="2611038"/>
            <a:ext cx="2788667" cy="15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30" y="2240488"/>
            <a:ext cx="3979686" cy="3421832"/>
          </a:xfrm>
          <a:prstGeom prst="rect">
            <a:avLst/>
          </a:prstGeom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806568" y="29743"/>
            <a:ext cx="7530861" cy="1071563"/>
          </a:xfrm>
        </p:spPr>
        <p:txBody>
          <a:bodyPr/>
          <a:lstStyle/>
          <a:p>
            <a:r>
              <a:rPr lang="en-US" altLang="en-US" sz="3000" b="0" dirty="0" smtClean="0">
                <a:solidFill>
                  <a:schemeClr val="tx1"/>
                </a:solidFill>
              </a:rPr>
              <a:t>Defense Enterprise Science Initiative (DESI)</a:t>
            </a:r>
          </a:p>
        </p:txBody>
      </p:sp>
      <p:sp>
        <p:nvSpPr>
          <p:cNvPr id="8" name="Rectangle 7"/>
          <p:cNvSpPr/>
          <p:nvPr/>
        </p:nvSpPr>
        <p:spPr>
          <a:xfrm>
            <a:off x="-2" y="1144527"/>
            <a:ext cx="9144000" cy="72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Support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use-inspired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basic research by 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university-industry teams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to look for new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solutions and accelerate innovation in DoD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capabilities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idx="1"/>
          </p:nvPr>
        </p:nvSpPr>
        <p:spPr bwMode="auto">
          <a:xfrm>
            <a:off x="0" y="2552234"/>
            <a:ext cx="5221716" cy="4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Key components:</a:t>
            </a:r>
            <a:endParaRPr lang="en-US" sz="2000" u="sng" dirty="0">
              <a:solidFill>
                <a:schemeClr val="tx1"/>
              </a:solidFill>
            </a:endParaRPr>
          </a:p>
          <a:p>
            <a:pPr marL="176213" indent="-176213" algn="l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</a:pPr>
            <a:r>
              <a:rPr lang="en-US" sz="1700" b="0" dirty="0" smtClean="0">
                <a:solidFill>
                  <a:schemeClr val="tx1"/>
                </a:solidFill>
              </a:rPr>
              <a:t>Pilot project to incentivize academia and           industry to collaborate</a:t>
            </a:r>
            <a:endParaRPr lang="en-US" sz="1700" b="0" dirty="0">
              <a:solidFill>
                <a:schemeClr val="tx1"/>
              </a:solidFill>
            </a:endParaRPr>
          </a:p>
          <a:p>
            <a:pPr marL="176213" indent="-176213" algn="l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</a:pPr>
            <a:r>
              <a:rPr lang="en-US" sz="1700" b="0" dirty="0">
                <a:solidFill>
                  <a:schemeClr val="tx1"/>
                </a:solidFill>
              </a:rPr>
              <a:t>Fund research that focuses on </a:t>
            </a:r>
            <a:r>
              <a:rPr lang="en-US" sz="1700" b="0" dirty="0" smtClean="0">
                <a:solidFill>
                  <a:schemeClr val="tx1"/>
                </a:solidFill>
              </a:rPr>
              <a:t>breakthrough </a:t>
            </a:r>
            <a:r>
              <a:rPr lang="en-US" sz="1700" b="0" dirty="0">
                <a:solidFill>
                  <a:schemeClr val="tx1"/>
                </a:solidFill>
              </a:rPr>
              <a:t>defense </a:t>
            </a:r>
            <a:r>
              <a:rPr lang="en-US" sz="1700" b="0" dirty="0" smtClean="0">
                <a:solidFill>
                  <a:schemeClr val="tx1"/>
                </a:solidFill>
              </a:rPr>
              <a:t>capabilities (</a:t>
            </a:r>
            <a:r>
              <a:rPr lang="en-US" sz="1700" b="0" i="1" dirty="0" smtClean="0">
                <a:solidFill>
                  <a:schemeClr val="tx1"/>
                </a:solidFill>
              </a:rPr>
              <a:t>e.g. </a:t>
            </a:r>
            <a:r>
              <a:rPr lang="en-US" sz="1700" b="0" dirty="0" smtClean="0">
                <a:solidFill>
                  <a:schemeClr val="accent2"/>
                </a:solidFill>
              </a:rPr>
              <a:t>metamaterials,              active composite </a:t>
            </a:r>
            <a:r>
              <a:rPr lang="en-US" sz="1700" b="0" dirty="0">
                <a:solidFill>
                  <a:schemeClr val="accent2"/>
                </a:solidFill>
              </a:rPr>
              <a:t>materials, power </a:t>
            </a:r>
            <a:r>
              <a:rPr lang="en-US" sz="1700" b="0" dirty="0" smtClean="0">
                <a:solidFill>
                  <a:schemeClr val="accent2"/>
                </a:solidFill>
              </a:rPr>
              <a:t>beaming</a:t>
            </a:r>
            <a:r>
              <a:rPr lang="en-US" sz="1700" b="0" dirty="0" smtClean="0">
                <a:solidFill>
                  <a:schemeClr val="tx1"/>
                </a:solidFill>
              </a:rPr>
              <a:t>)</a:t>
            </a:r>
            <a:endParaRPr lang="en-US" sz="1700" b="0" dirty="0">
              <a:solidFill>
                <a:srgbClr val="000000"/>
              </a:solidFill>
            </a:endParaRPr>
          </a:p>
          <a:p>
            <a:pPr marL="176213" indent="-176213" algn="l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</a:pPr>
            <a:r>
              <a:rPr lang="en-US" sz="1700" b="0" dirty="0" smtClean="0">
                <a:solidFill>
                  <a:srgbClr val="000000"/>
                </a:solidFill>
              </a:rPr>
              <a:t>Fund 4 </a:t>
            </a:r>
            <a:r>
              <a:rPr lang="en-US" sz="1700" b="0" dirty="0">
                <a:solidFill>
                  <a:srgbClr val="000000"/>
                </a:solidFill>
              </a:rPr>
              <a:t>teams with $</a:t>
            </a:r>
            <a:r>
              <a:rPr lang="en-US" sz="1700" b="0" dirty="0" smtClean="0">
                <a:solidFill>
                  <a:srgbClr val="000000"/>
                </a:solidFill>
              </a:rPr>
              <a:t>750K/year each, over 2 years</a:t>
            </a:r>
          </a:p>
        </p:txBody>
      </p:sp>
    </p:spTree>
    <p:extLst>
      <p:ext uri="{BB962C8B-B14F-4D97-AF65-F5344CB8AC3E}">
        <p14:creationId xmlns:p14="http://schemas.microsoft.com/office/powerpoint/2010/main" val="29753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7" y="5601304"/>
            <a:ext cx="2716939" cy="923759"/>
          </a:xfrm>
          <a:prstGeom prst="rect">
            <a:avLst/>
          </a:prstGeom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806568" y="29743"/>
            <a:ext cx="7530861" cy="1071563"/>
          </a:xfrm>
        </p:spPr>
        <p:txBody>
          <a:bodyPr/>
          <a:lstStyle/>
          <a:p>
            <a:r>
              <a:rPr lang="en-US" altLang="en-US" sz="3000" b="0" dirty="0" smtClean="0">
                <a:solidFill>
                  <a:schemeClr val="tx1"/>
                </a:solidFill>
              </a:rPr>
              <a:t>I-CORPS @ DoD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143000"/>
            <a:ext cx="9143999" cy="665922"/>
          </a:xfrm>
          <a:prstGeom prst="rect">
            <a:avLst/>
          </a:prstGeom>
          <a:solidFill>
            <a:srgbClr val="E7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defRPr/>
            </a:pPr>
            <a:r>
              <a:rPr lang="en-US" altLang="en-US" sz="1800" b="1" dirty="0" smtClean="0">
                <a:solidFill>
                  <a:srgbClr val="3333CC"/>
                </a:solidFill>
                <a:latin typeface="Arial" pitchFamily="34" charset="0"/>
              </a:rPr>
              <a:t>Fosters the </a:t>
            </a:r>
            <a:r>
              <a:rPr lang="en-US" altLang="en-US" sz="1800" b="1" dirty="0">
                <a:solidFill>
                  <a:srgbClr val="3333CC"/>
                </a:solidFill>
                <a:latin typeface="Arial" pitchFamily="34" charset="0"/>
              </a:rPr>
              <a:t>commercialization of technologies derived from government-funded </a:t>
            </a:r>
            <a:r>
              <a:rPr lang="en-US" altLang="en-US" sz="1800" b="1" dirty="0" smtClean="0">
                <a:solidFill>
                  <a:srgbClr val="3333CC"/>
                </a:solidFill>
                <a:latin typeface="Arial" pitchFamily="34" charset="0"/>
              </a:rPr>
              <a:t>basic research</a:t>
            </a:r>
            <a:endParaRPr lang="en-US" altLang="en-US" sz="1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757" y="2492441"/>
            <a:ext cx="2970753" cy="1089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03924" y="3582336"/>
            <a:ext cx="31860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Natural </a:t>
            </a:r>
            <a:r>
              <a:rPr lang="en-US" sz="1600" dirty="0"/>
              <a:t>Fiber Welding attracted $1.4 million in venture capital investments and applied for a DoD SBIR award. NFW produces high value materials from low cost, naturally occurring fibers.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4710" y="6244756"/>
            <a:ext cx="3059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http://www.naturalfiberwelding.com/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11290" y="2054005"/>
            <a:ext cx="4560708" cy="369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kern="0" dirty="0" smtClean="0"/>
              <a:t>Program Goals: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i="1" u="sng" kern="0" dirty="0" smtClean="0">
              <a:solidFill>
                <a:srgbClr val="C00000"/>
              </a:solidFill>
            </a:endParaRPr>
          </a:p>
          <a:p>
            <a:pPr algn="just"/>
            <a:r>
              <a:rPr lang="en-US" sz="1800" b="0" kern="0" dirty="0">
                <a:solidFill>
                  <a:schemeClr val="tx1"/>
                </a:solidFill>
              </a:rPr>
              <a:t>In partnership with NSF, provide </a:t>
            </a:r>
            <a:r>
              <a:rPr lang="en-US" altLang="en-US" sz="1800" b="0" dirty="0">
                <a:solidFill>
                  <a:schemeClr val="tx1"/>
                </a:solidFill>
              </a:rPr>
              <a:t>researchers with entrepreneurship training and mentorship</a:t>
            </a:r>
            <a:endParaRPr lang="en-US" sz="1800" b="0" kern="0" dirty="0">
              <a:solidFill>
                <a:schemeClr val="tx1"/>
              </a:solidFill>
            </a:endParaRPr>
          </a:p>
          <a:p>
            <a:pPr marL="182563" lvl="1" indent="0" algn="just">
              <a:spcBef>
                <a:spcPct val="0"/>
              </a:spcBef>
              <a:buFontTx/>
              <a:buNone/>
            </a:pPr>
            <a:endParaRPr lang="en-US" altLang="en-US" sz="1800" kern="0" dirty="0" smtClean="0"/>
          </a:p>
          <a:p>
            <a:pPr algn="just"/>
            <a:r>
              <a:rPr lang="en-US" sz="1800" b="0" kern="0" dirty="0">
                <a:solidFill>
                  <a:schemeClr val="tx1"/>
                </a:solidFill>
              </a:rPr>
              <a:t>Immerse research teams in intensive, curriculum-based program </a:t>
            </a:r>
          </a:p>
          <a:p>
            <a:pPr marL="182563" lvl="1" indent="0" algn="just">
              <a:spcBef>
                <a:spcPct val="0"/>
              </a:spcBef>
              <a:buFontTx/>
              <a:buNone/>
            </a:pPr>
            <a:endParaRPr lang="en-US" altLang="en-US" sz="1800" kern="0" dirty="0" smtClean="0"/>
          </a:p>
          <a:p>
            <a:pPr algn="just"/>
            <a:r>
              <a:rPr lang="en-US" sz="1800" b="0" kern="0" dirty="0">
                <a:solidFill>
                  <a:schemeClr val="tx1"/>
                </a:solidFill>
              </a:rPr>
              <a:t>Create connections and knowledge platforms that advance and sustain innovation</a:t>
            </a:r>
          </a:p>
          <a:p>
            <a:pPr marL="468313" lvl="1">
              <a:spcBef>
                <a:spcPct val="0"/>
              </a:spcBef>
            </a:pPr>
            <a:endParaRPr lang="en-US" altLang="en-US" sz="1400" kern="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069975" y="146050"/>
            <a:ext cx="7002463" cy="1028700"/>
          </a:xfrm>
        </p:spPr>
        <p:txBody>
          <a:bodyPr/>
          <a:lstStyle/>
          <a:p>
            <a:r>
              <a:rPr lang="en-US" sz="2800" b="0" dirty="0" smtClean="0">
                <a:ea typeface="ＭＳ Ｐゴシック" pitchFamily="-110" charset="-128"/>
              </a:rPr>
              <a:t>Materials Enable New Technologies for Defense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15629" y="1361191"/>
            <a:ext cx="4040275" cy="2727278"/>
            <a:chOff x="2315629" y="2324720"/>
            <a:chExt cx="4040275" cy="2727278"/>
          </a:xfrm>
        </p:grpSpPr>
        <p:grpSp>
          <p:nvGrpSpPr>
            <p:cNvPr id="18" name="Group 17"/>
            <p:cNvGrpSpPr/>
            <p:nvPr/>
          </p:nvGrpSpPr>
          <p:grpSpPr>
            <a:xfrm>
              <a:off x="3609035" y="2898577"/>
              <a:ext cx="1579562" cy="1579563"/>
              <a:chOff x="3747293" y="2881174"/>
              <a:chExt cx="1579562" cy="1579563"/>
            </a:xfrm>
          </p:grpSpPr>
          <p:sp>
            <p:nvSpPr>
              <p:cNvPr id="28685" name="Oval 13"/>
              <p:cNvSpPr>
                <a:spLocks noChangeArrowheads="1"/>
              </p:cNvSpPr>
              <p:nvPr/>
            </p:nvSpPr>
            <p:spPr bwMode="auto">
              <a:xfrm>
                <a:off x="3747293" y="2881174"/>
                <a:ext cx="1579562" cy="157956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softEdge rad="63500"/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-112" charset="-128"/>
                </a:endParaRPr>
              </a:p>
            </p:txBody>
          </p:sp>
          <p:sp>
            <p:nvSpPr>
              <p:cNvPr id="24592" name="Text Box 14"/>
              <p:cNvSpPr txBox="1">
                <a:spLocks noChangeArrowheads="1"/>
              </p:cNvSpPr>
              <p:nvPr/>
            </p:nvSpPr>
            <p:spPr bwMode="auto">
              <a:xfrm>
                <a:off x="3907477" y="3356977"/>
                <a:ext cx="131318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chemeClr val="bg1"/>
                    </a:solidFill>
                  </a:rPr>
                  <a:t> Materials </a:t>
                </a:r>
              </a:p>
              <a:p>
                <a:pPr algn="ctr"/>
                <a:r>
                  <a:rPr lang="en-US" sz="1800" b="1" dirty="0" smtClean="0">
                    <a:solidFill>
                      <a:schemeClr val="bg1"/>
                    </a:solidFill>
                  </a:rPr>
                  <a:t>Research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Donut 2"/>
            <p:cNvSpPr/>
            <p:nvPr/>
          </p:nvSpPr>
          <p:spPr>
            <a:xfrm>
              <a:off x="3008191" y="2324720"/>
              <a:ext cx="2781250" cy="2727278"/>
            </a:xfrm>
            <a:prstGeom prst="donut">
              <a:avLst>
                <a:gd name="adj" fmla="val 1678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84048" y="2415362"/>
              <a:ext cx="1992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Narrow" panose="020B0606020202030204" pitchFamily="34" charset="0"/>
                </a:rPr>
                <a:t>discover &amp; design</a:t>
              </a:r>
              <a:endParaRPr lang="en-US" sz="2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8597" y="3394768"/>
              <a:ext cx="11673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Narrow" panose="020B0606020202030204" pitchFamily="34" charset="0"/>
                </a:rPr>
                <a:t>synthesis</a:t>
              </a:r>
              <a:endParaRPr lang="en-US" sz="2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4587" y="4574362"/>
              <a:ext cx="1797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Narrow" panose="020B0606020202030204" pitchFamily="34" charset="0"/>
                </a:rPr>
                <a:t>characterization</a:t>
              </a:r>
              <a:endParaRPr lang="en-US" sz="2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5629" y="3420367"/>
              <a:ext cx="1292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Narrow" panose="020B0606020202030204" pitchFamily="34" charset="0"/>
                </a:rPr>
                <a:t>application</a:t>
              </a:r>
              <a:endParaRPr lang="en-US" sz="20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8716" y="4366432"/>
            <a:ext cx="7852866" cy="1908089"/>
            <a:chOff x="238759" y="4366432"/>
            <a:chExt cx="7852866" cy="1908089"/>
          </a:xfrm>
        </p:grpSpPr>
        <p:sp>
          <p:nvSpPr>
            <p:cNvPr id="6" name="Oval 5"/>
            <p:cNvSpPr/>
            <p:nvPr/>
          </p:nvSpPr>
          <p:spPr>
            <a:xfrm>
              <a:off x="238759" y="4455710"/>
              <a:ext cx="1563906" cy="9044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sensing</a:t>
              </a:r>
              <a:endParaRPr lang="en-US" sz="2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533676" y="5360191"/>
              <a:ext cx="1563906" cy="9044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  <a:r>
                <a:rPr lang="en-US" sz="1400" dirty="0" smtClean="0"/>
                <a:t>nergy and power tech</a:t>
              </a:r>
              <a:endParaRPr lang="en-US" sz="14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812639" y="4430111"/>
              <a:ext cx="1563906" cy="9044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/>
                <a:t>health tech</a:t>
              </a:r>
              <a:endParaRPr lang="en-US" sz="2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30697" y="5326916"/>
              <a:ext cx="1563906" cy="9044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Advanced electronics</a:t>
              </a:r>
              <a:endParaRPr lang="en-US" sz="1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86520" y="4366432"/>
              <a:ext cx="1712710" cy="9044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Autonomous systems</a:t>
              </a:r>
              <a:endParaRPr lang="en-US" sz="14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527719" y="5370040"/>
              <a:ext cx="1563906" cy="9044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&amp; many more!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7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071563" y="0"/>
            <a:ext cx="7002462" cy="1066800"/>
          </a:xfrm>
        </p:spPr>
        <p:txBody>
          <a:bodyPr/>
          <a:lstStyle/>
          <a:p>
            <a:r>
              <a:rPr lang="en-US" altLang="en-US" sz="2800" dirty="0" smtClean="0"/>
              <a:t>How does DoD define basic research?</a:t>
            </a:r>
          </a:p>
        </p:txBody>
      </p:sp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2362200"/>
            <a:ext cx="91439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dirty="0" smtClean="0"/>
              <a:t>DoD policy states that basic research is the </a:t>
            </a:r>
            <a:r>
              <a:rPr lang="en-US" altLang="en-US" sz="3200" i="1" dirty="0" smtClean="0">
                <a:solidFill>
                  <a:srgbClr val="0066FF"/>
                </a:solidFill>
              </a:rPr>
              <a:t>“systematic </a:t>
            </a:r>
            <a:r>
              <a:rPr lang="en-US" altLang="en-US" sz="3200" i="1" dirty="0">
                <a:solidFill>
                  <a:srgbClr val="0066FF"/>
                </a:solidFill>
              </a:rPr>
              <a:t>study directed toward greater knowledge or understanding of the fundamental aspects of phenomena and of observable facts…”</a:t>
            </a:r>
          </a:p>
        </p:txBody>
      </p:sp>
    </p:spTree>
    <p:extLst>
      <p:ext uri="{BB962C8B-B14F-4D97-AF65-F5344CB8AC3E}">
        <p14:creationId xmlns:p14="http://schemas.microsoft.com/office/powerpoint/2010/main" val="12361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9949" y="2959756"/>
            <a:ext cx="3332103" cy="136207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51182" y="5780467"/>
            <a:ext cx="2671141" cy="429977"/>
            <a:chOff x="1833356" y="4782868"/>
            <a:chExt cx="2671141" cy="4299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0481" t="27036" r="30745" b="18567"/>
            <a:stretch/>
          </p:blipFill>
          <p:spPr>
            <a:xfrm>
              <a:off x="1833356" y="4782868"/>
              <a:ext cx="509794" cy="429977"/>
            </a:xfrm>
            <a:prstGeom prst="rect">
              <a:avLst/>
            </a:prstGeom>
          </p:spPr>
        </p:pic>
        <p:sp>
          <p:nvSpPr>
            <p:cNvPr id="9" name="TextBox 5"/>
            <p:cNvSpPr txBox="1"/>
            <p:nvPr/>
          </p:nvSpPr>
          <p:spPr>
            <a:xfrm>
              <a:off x="2323272" y="4789579"/>
              <a:ext cx="2181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@</a:t>
              </a:r>
              <a:r>
                <a:rPr lang="en-US" sz="2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DoD_STIx</a:t>
              </a:r>
              <a:endParaRPr lang="en-US" sz="2000" b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526387" y="5006224"/>
            <a:ext cx="526774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://basicresearch.defense.gov/Contact</a:t>
            </a: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182" y="4970884"/>
            <a:ext cx="475206" cy="475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0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83425" cy="1066800"/>
          </a:xfrm>
        </p:spPr>
        <p:txBody>
          <a:bodyPr/>
          <a:lstStyle/>
          <a:p>
            <a:r>
              <a:rPr lang="en-US" altLang="en-US" sz="2800" dirty="0" smtClean="0"/>
              <a:t>DoD Basic Research Enterprise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9049" y="6324600"/>
            <a:ext cx="90659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/>
              <a:t>Adapted from “</a:t>
            </a:r>
            <a:r>
              <a:rPr lang="en-US" altLang="en-US" sz="800" i="1" dirty="0"/>
              <a:t>Pasteur's Quadrant: Basic Science and Technological Innovation</a:t>
            </a:r>
            <a:r>
              <a:rPr lang="en-US" altLang="en-US" sz="800" dirty="0"/>
              <a:t>” by Donald E. Stokes, Brookings Institution Press, Mar 1, 2011. 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37" y="1447800"/>
            <a:ext cx="6132069" cy="457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447800"/>
            <a:ext cx="32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Total</a:t>
            </a:r>
          </a:p>
          <a:p>
            <a:pPr algn="ctr"/>
            <a:r>
              <a:rPr lang="en-US" sz="2800" b="1" dirty="0" smtClean="0"/>
              <a:t>$2.3B</a:t>
            </a:r>
          </a:p>
          <a:p>
            <a:pPr algn="ctr"/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Over two-thirds of funds </a:t>
            </a:r>
            <a:r>
              <a:rPr lang="en-US" sz="2000" dirty="0" smtClean="0"/>
              <a:t>to extramural </a:t>
            </a:r>
            <a:r>
              <a:rPr lang="en-US" sz="2000" dirty="0"/>
              <a:t>programs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Major funder of basic research in math, physics, and </a:t>
            </a:r>
            <a:r>
              <a:rPr lang="en-US" sz="2000" dirty="0" smtClean="0"/>
              <a:t>engineering</a:t>
            </a:r>
            <a:endParaRPr lang="en-US" sz="2000" dirty="0" smtClean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59087"/>
              </p:ext>
            </p:extLst>
          </p:nvPr>
        </p:nvGraphicFramePr>
        <p:xfrm>
          <a:off x="2084047" y="1066800"/>
          <a:ext cx="7252538" cy="554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8153400" cy="10668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/>
              <a:t>Funding across the DoD Basic Research Enterprise</a:t>
            </a:r>
          </a:p>
        </p:txBody>
      </p:sp>
    </p:spTree>
    <p:extLst>
      <p:ext uri="{BB962C8B-B14F-4D97-AF65-F5344CB8AC3E}">
        <p14:creationId xmlns:p14="http://schemas.microsoft.com/office/powerpoint/2010/main" val="27105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46905"/>
            <a:ext cx="9337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Source: NSF,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National Center for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S&amp;E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Statistics, special tabulations (2017) of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Higher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Education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R&amp;D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Development Survey (HERD).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90600" y="0"/>
            <a:ext cx="8153400" cy="10668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/>
              <a:t>R&amp;D Funding by Agency</a:t>
            </a:r>
            <a:endParaRPr lang="en-US" altLang="en-US" sz="2800" kern="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752535" y="5526247"/>
            <a:ext cx="8152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DoD third largest funder of basic research to universities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39" r="20269"/>
          <a:stretch/>
        </p:blipFill>
        <p:spPr>
          <a:xfrm>
            <a:off x="495838" y="1268411"/>
            <a:ext cx="3606084" cy="4291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7177" r="19157"/>
          <a:stretch/>
        </p:blipFill>
        <p:spPr>
          <a:xfrm>
            <a:off x="4447330" y="1268411"/>
            <a:ext cx="3793710" cy="432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488813" y="2516357"/>
            <a:ext cx="2879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Ensure 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Balance &amp; Coherence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5446485" y="4882274"/>
            <a:ext cx="193193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Attract </a:t>
            </a:r>
            <a:r>
              <a:rPr lang="en-US" dirty="0" smtClean="0">
                <a:solidFill>
                  <a:srgbClr val="000099"/>
                </a:solidFill>
              </a:rPr>
              <a:t>Top 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Researchers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712732" y="4992469"/>
            <a:ext cx="189827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Foster DoD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Connections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1369203" y="2516358"/>
            <a:ext cx="162256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Maximize</a:t>
            </a:r>
            <a:r>
              <a:rPr lang="en-US" dirty="0">
                <a:solidFill>
                  <a:srgbClr val="000099"/>
                </a:solidFill>
              </a:rPr>
              <a:t> </a:t>
            </a:r>
            <a:endParaRPr lang="en-US" dirty="0" smtClean="0">
              <a:solidFill>
                <a:srgbClr val="000099"/>
              </a:solidFill>
            </a:endParaRP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Discovery 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Potential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023585" y="1482800"/>
            <a:ext cx="709841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Provide Scientific </a:t>
            </a:r>
            <a:r>
              <a:rPr lang="en-US" sz="2400" dirty="0" smtClean="0">
                <a:solidFill>
                  <a:srgbClr val="000099"/>
                </a:solidFill>
              </a:rPr>
              <a:t>Focus &amp; Departmental Oversight</a:t>
            </a:r>
            <a:endParaRPr lang="en-US" sz="2400" dirty="0">
              <a:solidFill>
                <a:srgbClr val="000099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949836" y="2055552"/>
            <a:ext cx="3135738" cy="2948940"/>
            <a:chOff x="3459740" y="2389528"/>
            <a:chExt cx="2224520" cy="2078945"/>
          </a:xfrm>
        </p:grpSpPr>
        <p:sp>
          <p:nvSpPr>
            <p:cNvPr id="47" name="Oval 13"/>
            <p:cNvSpPr>
              <a:spLocks noChangeArrowheads="1"/>
            </p:cNvSpPr>
            <p:nvPr/>
          </p:nvSpPr>
          <p:spPr bwMode="auto">
            <a:xfrm>
              <a:off x="3883087" y="2831359"/>
              <a:ext cx="1377826" cy="1350931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  <a:softEdge rad="63500"/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-112" charset="-128"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4043026" y="3018115"/>
              <a:ext cx="1057949" cy="93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OSD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Basic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Research</a:t>
              </a:r>
              <a:r>
                <a:rPr lang="en-US" sz="2000" b="1" dirty="0">
                  <a:solidFill>
                    <a:schemeClr val="bg1"/>
                  </a:solidFill>
                </a:rPr>
                <a:t/>
              </a:r>
              <a:br>
                <a:rPr lang="en-US" sz="2000" b="1" dirty="0">
                  <a:solidFill>
                    <a:schemeClr val="bg1"/>
                  </a:solidFill>
                </a:rPr>
              </a:br>
              <a:r>
                <a:rPr lang="en-US" sz="2000" b="1" dirty="0" smtClean="0">
                  <a:solidFill>
                    <a:schemeClr val="bg1"/>
                  </a:solidFill>
                </a:rPr>
                <a:t>Office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Regular Pentagon 48"/>
            <p:cNvSpPr/>
            <p:nvPr/>
          </p:nvSpPr>
          <p:spPr bwMode="auto">
            <a:xfrm>
              <a:off x="3459740" y="2389528"/>
              <a:ext cx="2224520" cy="2078945"/>
            </a:xfrm>
            <a:prstGeom prst="pentagon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DoD Basic Research Office in the </a:t>
            </a:r>
            <a:br>
              <a:rPr lang="en-US" altLang="en-US" sz="2800" dirty="0" smtClean="0"/>
            </a:br>
            <a:r>
              <a:rPr lang="en-US" altLang="en-US" sz="2800" dirty="0" smtClean="0"/>
              <a:t>Office of the Secretary of Defense</a:t>
            </a:r>
          </a:p>
        </p:txBody>
      </p:sp>
    </p:spTree>
    <p:extLst>
      <p:ext uri="{BB962C8B-B14F-4D97-AF65-F5344CB8AC3E}">
        <p14:creationId xmlns:p14="http://schemas.microsoft.com/office/powerpoint/2010/main" val="26486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63" y="3977097"/>
            <a:ext cx="2047875" cy="103822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069975" y="0"/>
            <a:ext cx="70024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3000" b="1" kern="0" dirty="0" smtClean="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Oversee and Connect</a:t>
            </a:r>
            <a:endParaRPr lang="en-US" sz="3000" b="1" kern="0" dirty="0">
              <a:solidFill>
                <a:schemeClr val="tx2"/>
              </a:solidFill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" y="1762922"/>
            <a:ext cx="2650166" cy="1208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0" y="1993197"/>
            <a:ext cx="1500297" cy="1500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" y="3112271"/>
            <a:ext cx="1730717" cy="1771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05" y="3493494"/>
            <a:ext cx="2365524" cy="12123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561" y="1262938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Across DoD </a:t>
            </a:r>
            <a:r>
              <a:rPr lang="en-US" kern="0" dirty="0" smtClean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Offices &amp; Agencies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41568" y="1531901"/>
            <a:ext cx="3304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With Other Government Agencies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1382" y="5580585"/>
            <a:ext cx="3304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With Institutions of Higher Education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57" y="2293956"/>
            <a:ext cx="1554480" cy="1554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867" y="5327112"/>
            <a:ext cx="1178163" cy="1178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20" y="2911870"/>
            <a:ext cx="1575394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69975" y="0"/>
            <a:ext cx="70024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</a:rPr>
              <a:t>Cultivate and Collaborate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26" name="Picture 2" descr="colleagues, cooperation, fist b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80" y="1449246"/>
            <a:ext cx="4812594" cy="32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257" y="1940073"/>
            <a:ext cx="370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800" dirty="0" err="1">
                <a:solidFill>
                  <a:srgbClr val="000000"/>
                </a:solidFill>
              </a:rPr>
              <a:t>Vannevar</a:t>
            </a:r>
            <a:r>
              <a:rPr lang="en-US" sz="1800" dirty="0">
                <a:solidFill>
                  <a:srgbClr val="000000"/>
                </a:solidFill>
              </a:rPr>
              <a:t> Bush Faculty </a:t>
            </a:r>
            <a:r>
              <a:rPr lang="en-US" sz="1800" dirty="0" smtClean="0">
                <a:solidFill>
                  <a:srgbClr val="000000"/>
                </a:solidFill>
              </a:rPr>
              <a:t>Fellowship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1199" y="2668341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Multi-University Research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Initiatives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>
                <a:solidFill>
                  <a:srgbClr val="000000"/>
                </a:solidFill>
              </a:rPr>
              <a:t>(MURIs)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1199" y="3585713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National Defense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Science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Engineering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aseline="0" dirty="0" smtClean="0">
                <a:solidFill>
                  <a:srgbClr val="000000"/>
                </a:solidFill>
              </a:rPr>
              <a:t>Graduate</a:t>
            </a:r>
            <a:r>
              <a:rPr lang="en-US" sz="1800" dirty="0" smtClean="0">
                <a:solidFill>
                  <a:srgbClr val="000000"/>
                </a:solidFill>
              </a:rPr>
              <a:t> Fellowship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9658" y="5378702"/>
            <a:ext cx="582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b="1" dirty="0" smtClean="0">
                <a:solidFill>
                  <a:srgbClr val="000099"/>
                </a:solidFill>
              </a:rPr>
              <a:t>Programs to develop ideas and people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5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9403" y="2963953"/>
            <a:ext cx="3897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Ongoing Programs</a:t>
            </a:r>
            <a:endParaRPr lang="en-US" sz="3200" dirty="0">
              <a:solidFill>
                <a:srgbClr val="000099"/>
              </a:solidFill>
            </a:endParaRPr>
          </a:p>
          <a:p>
            <a:endParaRPr lang="en-US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069975" y="149578"/>
            <a:ext cx="7002463" cy="1028700"/>
          </a:xfrm>
        </p:spPr>
        <p:txBody>
          <a:bodyPr/>
          <a:lstStyle/>
          <a:p>
            <a:r>
              <a:rPr lang="en-US" altLang="en-US" sz="3000" b="0" dirty="0" err="1" smtClean="0"/>
              <a:t>Vannevar</a:t>
            </a:r>
            <a:r>
              <a:rPr lang="en-US" altLang="en-US" sz="3000" b="0" dirty="0" smtClean="0"/>
              <a:t> Bush Faculty Fellowship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0" y="1143000"/>
            <a:ext cx="9143999" cy="579437"/>
          </a:xfrm>
          <a:prstGeom prst="rect">
            <a:avLst/>
          </a:prstGeom>
          <a:solidFill>
            <a:srgbClr val="E7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Defense Department’s largest single-investigator program: </a:t>
            </a:r>
            <a:b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5-year fellowship with up to $3M for research with potentially extraordinary outcomes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11290" y="2054005"/>
            <a:ext cx="4047812" cy="4582061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Program Goals: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i="1" u="sng" dirty="0" smtClean="0">
              <a:solidFill>
                <a:srgbClr val="C00000"/>
              </a:solidFill>
            </a:endParaRPr>
          </a:p>
          <a:p>
            <a:pPr marL="468313"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800" dirty="0" smtClean="0"/>
              <a:t>Support transformative, high-risk, basic research</a:t>
            </a:r>
          </a:p>
          <a:p>
            <a:pPr marL="182563" lvl="1" indent="0" algn="just">
              <a:spcBef>
                <a:spcPct val="0"/>
              </a:spcBef>
              <a:buNone/>
            </a:pPr>
            <a:endParaRPr lang="en-US" altLang="en-US" sz="1800" dirty="0" smtClean="0"/>
          </a:p>
          <a:p>
            <a:pPr marL="468313"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800" dirty="0" smtClean="0"/>
              <a:t>Attract distinguished, productive, and creative candidates and sustain career-long association between Fellows and DoD</a:t>
            </a:r>
          </a:p>
          <a:p>
            <a:pPr marL="182563" lvl="1" indent="0" algn="just">
              <a:spcBef>
                <a:spcPct val="0"/>
              </a:spcBef>
              <a:buNone/>
            </a:pPr>
            <a:endParaRPr lang="en-US" altLang="en-US" sz="1800" dirty="0" smtClean="0"/>
          </a:p>
          <a:p>
            <a:pPr marL="468313"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</a:rPr>
              <a:t>Establish a group of experts that can study and advise DoD on emerging scientific and technical challenges</a:t>
            </a:r>
            <a:endParaRPr lang="en-US" altLang="en-US" sz="20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468313" lvl="1">
              <a:spcBef>
                <a:spcPct val="0"/>
              </a:spcBef>
            </a:pPr>
            <a:endParaRPr lang="en-US" altLang="en-US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468313" lvl="1">
              <a:spcBef>
                <a:spcPct val="0"/>
              </a:spcBef>
            </a:pPr>
            <a:endParaRPr lang="en-US" altLang="en-US" sz="1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85" y="2692612"/>
            <a:ext cx="4763320" cy="28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DRE2">
  <a:themeElements>
    <a:clrScheme name="Blank Presentation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DDRE2.thmx</Template>
  <TotalTime>0</TotalTime>
  <Words>988</Words>
  <Application>Microsoft Office PowerPoint</Application>
  <PresentationFormat>On-screen Show (4:3)</PresentationFormat>
  <Paragraphs>200</Paragraphs>
  <Slides>22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Narrow</vt:lpstr>
      <vt:lpstr>Calibri</vt:lpstr>
      <vt:lpstr>Times New Roman</vt:lpstr>
      <vt:lpstr>Wingdings</vt:lpstr>
      <vt:lpstr>DDRE2</vt:lpstr>
      <vt:lpstr>Basic Research at  the Department of Defense </vt:lpstr>
      <vt:lpstr>How does DoD define basic research?</vt:lpstr>
      <vt:lpstr>PowerPoint Presentation</vt:lpstr>
      <vt:lpstr>PowerPoint Presentation</vt:lpstr>
      <vt:lpstr>DoD Basic Research Office in the  Office of the Secretary of Defense</vt:lpstr>
      <vt:lpstr>PowerPoint Presentation</vt:lpstr>
      <vt:lpstr>PowerPoint Presentation</vt:lpstr>
      <vt:lpstr>PowerPoint Presentation</vt:lpstr>
      <vt:lpstr>Vannevar Bush Faculty Fellowship</vt:lpstr>
      <vt:lpstr>Vannevar Bush Faculty Fellowship</vt:lpstr>
      <vt:lpstr>Multidisciplinary University Research Initiative (MURI) Program</vt:lpstr>
      <vt:lpstr>Multidisciplinary University Research Initiative (MURI) Program</vt:lpstr>
      <vt:lpstr>National Defense Science and Engineering Graduate Fellowship</vt:lpstr>
      <vt:lpstr>National Defense Science and Engineering Graduate Fellowship</vt:lpstr>
      <vt:lpstr>PowerPoint Presentation</vt:lpstr>
      <vt:lpstr>Laboratory University Collaboration Initiative (LUCI)</vt:lpstr>
      <vt:lpstr>Defense Enterprise Science Initiative (DESI)</vt:lpstr>
      <vt:lpstr>I-CORPS @ DoD</vt:lpstr>
      <vt:lpstr>Materials Enable New Technologies for Defense</vt:lpstr>
      <vt:lpstr>Thank you</vt:lpstr>
      <vt:lpstr>PowerPoint Presentation</vt:lpstr>
      <vt:lpstr>DoD Basic Research Enterprise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2012-01-10T16:10:58Z</dcterms:created>
  <dcterms:modified xsi:type="dcterms:W3CDTF">2018-03-31T01:57:29Z</dcterms:modified>
</cp:coreProperties>
</file>